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7" r:id="rId2"/>
    <p:sldId id="310" r:id="rId3"/>
    <p:sldId id="292" r:id="rId4"/>
    <p:sldId id="293" r:id="rId5"/>
    <p:sldId id="294" r:id="rId6"/>
    <p:sldId id="295" r:id="rId7"/>
    <p:sldId id="296" r:id="rId8"/>
    <p:sldId id="297" r:id="rId9"/>
    <p:sldId id="298" r:id="rId10"/>
    <p:sldId id="299" r:id="rId11"/>
    <p:sldId id="300" r:id="rId12"/>
    <p:sldId id="301" r:id="rId13"/>
    <p:sldId id="302" r:id="rId14"/>
    <p:sldId id="303" r:id="rId15"/>
    <p:sldId id="311" r:id="rId16"/>
    <p:sldId id="304" r:id="rId17"/>
    <p:sldId id="305" r:id="rId18"/>
    <p:sldId id="312" r:id="rId19"/>
    <p:sldId id="307" r:id="rId20"/>
    <p:sldId id="308" r:id="rId21"/>
    <p:sldId id="309" r:id="rId22"/>
    <p:sldId id="315" r:id="rId23"/>
    <p:sldId id="316" r:id="rId24"/>
    <p:sldId id="317" r:id="rId25"/>
    <p:sldId id="318" r:id="rId26"/>
    <p:sldId id="319" r:id="rId27"/>
    <p:sldId id="320" r:id="rId28"/>
    <p:sldId id="321" r:id="rId29"/>
    <p:sldId id="322" r:id="rId30"/>
    <p:sldId id="324" r:id="rId31"/>
    <p:sldId id="325" r:id="rId32"/>
    <p:sldId id="323" r:id="rId33"/>
    <p:sldId id="326" r:id="rId34"/>
    <p:sldId id="327" r:id="rId35"/>
    <p:sldId id="329" r:id="rId36"/>
    <p:sldId id="330" r:id="rId37"/>
    <p:sldId id="331" r:id="rId38"/>
    <p:sldId id="332" r:id="rId39"/>
    <p:sldId id="333" r:id="rId40"/>
    <p:sldId id="334" r:id="rId41"/>
    <p:sldId id="335" r:id="rId42"/>
    <p:sldId id="336" r:id="rId43"/>
    <p:sldId id="337" r:id="rId44"/>
    <p:sldId id="338" r:id="rId45"/>
    <p:sldId id="339" r:id="rId46"/>
    <p:sldId id="340" r:id="rId47"/>
    <p:sldId id="341" r:id="rId4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A77982-7649-43D7-8C0D-76D3E64B6A2F}" type="datetimeFigureOut">
              <a:rPr lang="es-MX" smtClean="0"/>
              <a:t>24/10/2018</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1689BA-C294-4A48-AB2A-B45C87CB4AAF}" type="slidenum">
              <a:rPr lang="es-MX" smtClean="0"/>
              <a:t>‹Nº›</a:t>
            </a:fld>
            <a:endParaRPr lang="es-MX"/>
          </a:p>
        </p:txBody>
      </p:sp>
    </p:spTree>
    <p:extLst>
      <p:ext uri="{BB962C8B-B14F-4D97-AF65-F5344CB8AC3E}">
        <p14:creationId xmlns:p14="http://schemas.microsoft.com/office/powerpoint/2010/main" val="4277044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D86B84-3558-47DA-976B-B281E33FA71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8647CA9A-8C34-46CE-88C1-F14898FE82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82CAEDDA-93D7-4844-A471-F3869FC0453A}"/>
              </a:ext>
            </a:extLst>
          </p:cNvPr>
          <p:cNvSpPr>
            <a:spLocks noGrp="1"/>
          </p:cNvSpPr>
          <p:nvPr>
            <p:ph type="dt" sz="half" idx="10"/>
          </p:nvPr>
        </p:nvSpPr>
        <p:spPr/>
        <p:txBody>
          <a:bodyPr/>
          <a:lstStyle/>
          <a:p>
            <a:fld id="{5AF9D1C6-59F2-44C9-A9D4-A6266761E5F2}" type="datetime1">
              <a:rPr lang="es-MX" smtClean="0"/>
              <a:t>24/10/2018</a:t>
            </a:fld>
            <a:endParaRPr lang="es-MX"/>
          </a:p>
        </p:txBody>
      </p:sp>
      <p:sp>
        <p:nvSpPr>
          <p:cNvPr id="5" name="Marcador de pie de página 4">
            <a:extLst>
              <a:ext uri="{FF2B5EF4-FFF2-40B4-BE49-F238E27FC236}">
                <a16:creationId xmlns:a16="http://schemas.microsoft.com/office/drawing/2014/main" id="{4B4BAC8B-9A0F-47FB-AB6D-E85F661944A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A04B504-E02F-46EC-960D-2979BDF0F27B}"/>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86483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D95D23-CF15-4AD3-A586-0C7C721F570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D8899EF-34AA-4FCE-A868-D68E6292AFAD}"/>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2FEF3E44-BBF0-4BA3-AB4E-C3E131709602}"/>
              </a:ext>
            </a:extLst>
          </p:cNvPr>
          <p:cNvSpPr>
            <a:spLocks noGrp="1"/>
          </p:cNvSpPr>
          <p:nvPr>
            <p:ph type="dt" sz="half" idx="10"/>
          </p:nvPr>
        </p:nvSpPr>
        <p:spPr/>
        <p:txBody>
          <a:bodyPr/>
          <a:lstStyle/>
          <a:p>
            <a:fld id="{99C23B56-1DCB-42A7-9CFA-83D551948211}" type="datetime1">
              <a:rPr lang="es-MX" smtClean="0"/>
              <a:t>24/10/2018</a:t>
            </a:fld>
            <a:endParaRPr lang="es-MX"/>
          </a:p>
        </p:txBody>
      </p:sp>
      <p:sp>
        <p:nvSpPr>
          <p:cNvPr id="5" name="Marcador de pie de página 4">
            <a:extLst>
              <a:ext uri="{FF2B5EF4-FFF2-40B4-BE49-F238E27FC236}">
                <a16:creationId xmlns:a16="http://schemas.microsoft.com/office/drawing/2014/main" id="{8F23068E-1E99-4110-AB65-8DF4D0BF7EA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A819766-E401-4975-8B10-EC8FBCFB970E}"/>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2647954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8DE782D-C70A-45D2-BDC4-BDD0451C7384}"/>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591AAF8-1A88-4E90-AC91-0E96DE4BF7BC}"/>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4DA9186-A89A-4153-B23A-B2020D7CBC2D}"/>
              </a:ext>
            </a:extLst>
          </p:cNvPr>
          <p:cNvSpPr>
            <a:spLocks noGrp="1"/>
          </p:cNvSpPr>
          <p:nvPr>
            <p:ph type="dt" sz="half" idx="10"/>
          </p:nvPr>
        </p:nvSpPr>
        <p:spPr/>
        <p:txBody>
          <a:bodyPr/>
          <a:lstStyle/>
          <a:p>
            <a:fld id="{9D063047-74F7-471A-8943-91DC01BC40AB}" type="datetime1">
              <a:rPr lang="es-MX" smtClean="0"/>
              <a:t>24/10/2018</a:t>
            </a:fld>
            <a:endParaRPr lang="es-MX"/>
          </a:p>
        </p:txBody>
      </p:sp>
      <p:sp>
        <p:nvSpPr>
          <p:cNvPr id="5" name="Marcador de pie de página 4">
            <a:extLst>
              <a:ext uri="{FF2B5EF4-FFF2-40B4-BE49-F238E27FC236}">
                <a16:creationId xmlns:a16="http://schemas.microsoft.com/office/drawing/2014/main" id="{4FE9D56E-0933-4848-8719-131A9D64BC0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192C8F5D-11EB-4834-ACC8-47D74AFF8EC4}"/>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3884204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72B95-FFB2-471C-9D49-32A346D004C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8F0979B-A4FC-48D1-8478-F5CA7D03A6C9}"/>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AC1A13E4-A778-4AE2-AF06-C85E22620D64}"/>
              </a:ext>
            </a:extLst>
          </p:cNvPr>
          <p:cNvSpPr>
            <a:spLocks noGrp="1"/>
          </p:cNvSpPr>
          <p:nvPr>
            <p:ph type="dt" sz="half" idx="10"/>
          </p:nvPr>
        </p:nvSpPr>
        <p:spPr/>
        <p:txBody>
          <a:bodyPr/>
          <a:lstStyle/>
          <a:p>
            <a:fld id="{F8C3FF57-CAB0-4AC2-AFA9-00F3C5523374}" type="datetime1">
              <a:rPr lang="es-MX" smtClean="0"/>
              <a:t>24/10/2018</a:t>
            </a:fld>
            <a:endParaRPr lang="es-MX"/>
          </a:p>
        </p:txBody>
      </p:sp>
      <p:sp>
        <p:nvSpPr>
          <p:cNvPr id="5" name="Marcador de pie de página 4">
            <a:extLst>
              <a:ext uri="{FF2B5EF4-FFF2-40B4-BE49-F238E27FC236}">
                <a16:creationId xmlns:a16="http://schemas.microsoft.com/office/drawing/2014/main" id="{2F764AAB-9F74-4F68-976B-828933F522D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F2CD2B6-4F30-4ABD-A7B9-E8CD90AF153E}"/>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89995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99F1F9-2CA7-4FA3-8957-2262405077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31AEC05-A610-42BD-93B5-30F534F7FEB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1D743A6C-3770-4F4B-9667-5A7069D969F2}"/>
              </a:ext>
            </a:extLst>
          </p:cNvPr>
          <p:cNvSpPr>
            <a:spLocks noGrp="1"/>
          </p:cNvSpPr>
          <p:nvPr>
            <p:ph type="dt" sz="half" idx="10"/>
          </p:nvPr>
        </p:nvSpPr>
        <p:spPr/>
        <p:txBody>
          <a:bodyPr/>
          <a:lstStyle/>
          <a:p>
            <a:fld id="{857DC7A1-0DC8-48EA-8FE2-8F042B9FC7EA}" type="datetime1">
              <a:rPr lang="es-MX" smtClean="0"/>
              <a:t>24/10/2018</a:t>
            </a:fld>
            <a:endParaRPr lang="es-MX"/>
          </a:p>
        </p:txBody>
      </p:sp>
      <p:sp>
        <p:nvSpPr>
          <p:cNvPr id="5" name="Marcador de pie de página 4">
            <a:extLst>
              <a:ext uri="{FF2B5EF4-FFF2-40B4-BE49-F238E27FC236}">
                <a16:creationId xmlns:a16="http://schemas.microsoft.com/office/drawing/2014/main" id="{55561B40-979F-4779-8EC0-6B68061DCC08}"/>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BE97D87-13A4-4757-9637-1E8A7BA62BF7}"/>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031611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DE440F-CDAE-47DF-BD19-4E0E0D9B330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6118A47-DBC1-47FC-A657-F14D1C4B4925}"/>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1091FA3C-1C5C-4285-8A6A-CFB426F4CE6B}"/>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2155F77B-0B6C-4833-860B-471D1A0657B5}"/>
              </a:ext>
            </a:extLst>
          </p:cNvPr>
          <p:cNvSpPr>
            <a:spLocks noGrp="1"/>
          </p:cNvSpPr>
          <p:nvPr>
            <p:ph type="dt" sz="half" idx="10"/>
          </p:nvPr>
        </p:nvSpPr>
        <p:spPr/>
        <p:txBody>
          <a:bodyPr/>
          <a:lstStyle/>
          <a:p>
            <a:fld id="{DC846BD5-E1BD-427F-9CE9-2352CEC97646}" type="datetime1">
              <a:rPr lang="es-MX" smtClean="0"/>
              <a:t>24/10/2018</a:t>
            </a:fld>
            <a:endParaRPr lang="es-MX"/>
          </a:p>
        </p:txBody>
      </p:sp>
      <p:sp>
        <p:nvSpPr>
          <p:cNvPr id="6" name="Marcador de pie de página 5">
            <a:extLst>
              <a:ext uri="{FF2B5EF4-FFF2-40B4-BE49-F238E27FC236}">
                <a16:creationId xmlns:a16="http://schemas.microsoft.com/office/drawing/2014/main" id="{4305039D-FF96-4F77-8085-7FDC3C24884F}"/>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07A8E646-8D84-4363-B5A7-0C72D90D5389}"/>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2698062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34B210-B61E-4CFB-8F5D-5D62D8854F6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51DE2A1-BD43-48C6-8186-0265BB98E5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9B9D4D45-F006-4A8F-BC02-C378F775BA42}"/>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244F9F0A-A8DD-4DA5-96E9-CDD9289FE3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81A09321-80A1-4F49-AB16-F99D901ACF09}"/>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5CC0BAF-FB63-4CF5-A0C3-E56FC4D30515}"/>
              </a:ext>
            </a:extLst>
          </p:cNvPr>
          <p:cNvSpPr>
            <a:spLocks noGrp="1"/>
          </p:cNvSpPr>
          <p:nvPr>
            <p:ph type="dt" sz="half" idx="10"/>
          </p:nvPr>
        </p:nvSpPr>
        <p:spPr/>
        <p:txBody>
          <a:bodyPr/>
          <a:lstStyle/>
          <a:p>
            <a:fld id="{D44BE6A0-C287-4CB5-BC7A-08FE78AA9BBC}" type="datetime1">
              <a:rPr lang="es-MX" smtClean="0"/>
              <a:t>24/10/2018</a:t>
            </a:fld>
            <a:endParaRPr lang="es-MX"/>
          </a:p>
        </p:txBody>
      </p:sp>
      <p:sp>
        <p:nvSpPr>
          <p:cNvPr id="8" name="Marcador de pie de página 7">
            <a:extLst>
              <a:ext uri="{FF2B5EF4-FFF2-40B4-BE49-F238E27FC236}">
                <a16:creationId xmlns:a16="http://schemas.microsoft.com/office/drawing/2014/main" id="{305703BC-5FF4-4F87-8CB1-0121C5E90A65}"/>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97E206BA-E680-4C31-9F2C-78429226E2CE}"/>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49113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C957D4-B8CE-4907-B7AC-7BFFAC525412}"/>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0E1E59D5-B4F6-4F80-8E0C-5E84F095AE6B}"/>
              </a:ext>
            </a:extLst>
          </p:cNvPr>
          <p:cNvSpPr>
            <a:spLocks noGrp="1"/>
          </p:cNvSpPr>
          <p:nvPr>
            <p:ph type="dt" sz="half" idx="10"/>
          </p:nvPr>
        </p:nvSpPr>
        <p:spPr/>
        <p:txBody>
          <a:bodyPr/>
          <a:lstStyle/>
          <a:p>
            <a:fld id="{6B481DE9-5CF8-4DB5-8190-82108FB67FCC}" type="datetime1">
              <a:rPr lang="es-MX" smtClean="0"/>
              <a:t>24/10/2018</a:t>
            </a:fld>
            <a:endParaRPr lang="es-MX"/>
          </a:p>
        </p:txBody>
      </p:sp>
      <p:sp>
        <p:nvSpPr>
          <p:cNvPr id="4" name="Marcador de pie de página 3">
            <a:extLst>
              <a:ext uri="{FF2B5EF4-FFF2-40B4-BE49-F238E27FC236}">
                <a16:creationId xmlns:a16="http://schemas.microsoft.com/office/drawing/2014/main" id="{3F3C9C0D-96A5-4009-9B0B-2CBF738C130D}"/>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A29DD204-7365-4A45-BD20-916E6183D838}"/>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144091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9543FB3-A19E-4B07-A1A8-9BFB5E000C17}"/>
              </a:ext>
            </a:extLst>
          </p:cNvPr>
          <p:cNvSpPr>
            <a:spLocks noGrp="1"/>
          </p:cNvSpPr>
          <p:nvPr>
            <p:ph type="dt" sz="half" idx="10"/>
          </p:nvPr>
        </p:nvSpPr>
        <p:spPr/>
        <p:txBody>
          <a:bodyPr/>
          <a:lstStyle/>
          <a:p>
            <a:fld id="{C763FCE0-4BFF-49B8-A068-9125A044A7FE}" type="datetime1">
              <a:rPr lang="es-MX" smtClean="0"/>
              <a:t>24/10/2018</a:t>
            </a:fld>
            <a:endParaRPr lang="es-MX"/>
          </a:p>
        </p:txBody>
      </p:sp>
      <p:sp>
        <p:nvSpPr>
          <p:cNvPr id="3" name="Marcador de pie de página 2">
            <a:extLst>
              <a:ext uri="{FF2B5EF4-FFF2-40B4-BE49-F238E27FC236}">
                <a16:creationId xmlns:a16="http://schemas.microsoft.com/office/drawing/2014/main" id="{9E38A214-E626-4C68-BC74-3263C4D47DBA}"/>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E118C402-8220-4CCC-B508-DFEE755C1292}"/>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3271740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1DDBC6-4136-49EC-BD2C-6FE57EEB67C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6BC6585A-5E0B-46F5-A84B-164B835C32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E6CF4AD-6EB5-4BB6-9E46-1DE032890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037A0518-CED8-4D2C-80E5-7B34EF5B1A6A}"/>
              </a:ext>
            </a:extLst>
          </p:cNvPr>
          <p:cNvSpPr>
            <a:spLocks noGrp="1"/>
          </p:cNvSpPr>
          <p:nvPr>
            <p:ph type="dt" sz="half" idx="10"/>
          </p:nvPr>
        </p:nvSpPr>
        <p:spPr/>
        <p:txBody>
          <a:bodyPr/>
          <a:lstStyle/>
          <a:p>
            <a:fld id="{07E7CFE2-7E5C-4B8E-9AFC-F290DFF9491E}" type="datetime1">
              <a:rPr lang="es-MX" smtClean="0"/>
              <a:t>24/10/2018</a:t>
            </a:fld>
            <a:endParaRPr lang="es-MX"/>
          </a:p>
        </p:txBody>
      </p:sp>
      <p:sp>
        <p:nvSpPr>
          <p:cNvPr id="6" name="Marcador de pie de página 5">
            <a:extLst>
              <a:ext uri="{FF2B5EF4-FFF2-40B4-BE49-F238E27FC236}">
                <a16:creationId xmlns:a16="http://schemas.microsoft.com/office/drawing/2014/main" id="{6688CE6B-E8B3-41D8-8B02-21EDAB3A5F96}"/>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CCCA60F-3D28-455E-9800-F9CBBB136618}"/>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1535004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47B336-F166-4DCE-A91D-0A87AE6455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D059488-C491-413D-B39A-DEFB494E49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F31925CC-1173-4542-B74C-CFFC87138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A0EEAF84-B499-4112-B661-721F83B495EE}"/>
              </a:ext>
            </a:extLst>
          </p:cNvPr>
          <p:cNvSpPr>
            <a:spLocks noGrp="1"/>
          </p:cNvSpPr>
          <p:nvPr>
            <p:ph type="dt" sz="half" idx="10"/>
          </p:nvPr>
        </p:nvSpPr>
        <p:spPr/>
        <p:txBody>
          <a:bodyPr/>
          <a:lstStyle/>
          <a:p>
            <a:fld id="{9654EEA1-C3B3-4721-B6A3-AF478BBE543D}" type="datetime1">
              <a:rPr lang="es-MX" smtClean="0"/>
              <a:t>24/10/2018</a:t>
            </a:fld>
            <a:endParaRPr lang="es-MX"/>
          </a:p>
        </p:txBody>
      </p:sp>
      <p:sp>
        <p:nvSpPr>
          <p:cNvPr id="6" name="Marcador de pie de página 5">
            <a:extLst>
              <a:ext uri="{FF2B5EF4-FFF2-40B4-BE49-F238E27FC236}">
                <a16:creationId xmlns:a16="http://schemas.microsoft.com/office/drawing/2014/main" id="{82EEC208-903F-4644-86AB-A142E6391B74}"/>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8AFD0D90-6B80-4991-A6AB-5F69C38BE22C}"/>
              </a:ext>
            </a:extLst>
          </p:cNvPr>
          <p:cNvSpPr>
            <a:spLocks noGrp="1"/>
          </p:cNvSpPr>
          <p:nvPr>
            <p:ph type="sldNum" sz="quarter" idx="12"/>
          </p:nvPr>
        </p:nvSpPr>
        <p:spPr/>
        <p:txBody>
          <a:bodyPr/>
          <a:lstStyle/>
          <a:p>
            <a:fld id="{5572533A-489D-4129-8C61-A25C86865DB3}" type="slidenum">
              <a:rPr lang="es-MX" smtClean="0"/>
              <a:t>‹Nº›</a:t>
            </a:fld>
            <a:endParaRPr lang="es-MX"/>
          </a:p>
        </p:txBody>
      </p:sp>
    </p:spTree>
    <p:extLst>
      <p:ext uri="{BB962C8B-B14F-4D97-AF65-F5344CB8AC3E}">
        <p14:creationId xmlns:p14="http://schemas.microsoft.com/office/powerpoint/2010/main" val="3241953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932BDAF-91D7-4E21-88AC-681C814B82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32637AE-AB62-4020-805F-4DA1646CFE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6DDC81F-6D8D-44FB-A42C-D47BAEE10C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492F12-4A15-4124-AB7B-F1D4DE7E1C98}" type="datetime1">
              <a:rPr lang="es-MX" smtClean="0"/>
              <a:t>24/10/2018</a:t>
            </a:fld>
            <a:endParaRPr lang="es-MX"/>
          </a:p>
        </p:txBody>
      </p:sp>
      <p:sp>
        <p:nvSpPr>
          <p:cNvPr id="5" name="Marcador de pie de página 4">
            <a:extLst>
              <a:ext uri="{FF2B5EF4-FFF2-40B4-BE49-F238E27FC236}">
                <a16:creationId xmlns:a16="http://schemas.microsoft.com/office/drawing/2014/main" id="{7F845808-752C-4A52-B7D3-E8BF564FD2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A4F9467A-89CB-4F46-A83B-D83CF4093A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72533A-489D-4129-8C61-A25C86865DB3}" type="slidenum">
              <a:rPr lang="es-MX" smtClean="0"/>
              <a:t>‹Nº›</a:t>
            </a:fld>
            <a:endParaRPr lang="es-MX"/>
          </a:p>
        </p:txBody>
      </p:sp>
    </p:spTree>
    <p:extLst>
      <p:ext uri="{BB962C8B-B14F-4D97-AF65-F5344CB8AC3E}">
        <p14:creationId xmlns:p14="http://schemas.microsoft.com/office/powerpoint/2010/main" val="3336293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207568" y="2708921"/>
            <a:ext cx="7772400" cy="1470025"/>
          </a:xfrm>
        </p:spPr>
        <p:txBody>
          <a:bodyPr/>
          <a:lstStyle/>
          <a:p>
            <a:r>
              <a:rPr lang="es-MX" dirty="0"/>
              <a:t>Casos Clínicos</a:t>
            </a:r>
          </a:p>
        </p:txBody>
      </p:sp>
      <p:sp>
        <p:nvSpPr>
          <p:cNvPr id="3" name="Marcador de número de diapositiva 2">
            <a:extLst>
              <a:ext uri="{FF2B5EF4-FFF2-40B4-BE49-F238E27FC236}">
                <a16:creationId xmlns:a16="http://schemas.microsoft.com/office/drawing/2014/main" id="{152A1941-F83A-46DF-AF42-C6C243B4E8BA}"/>
              </a:ext>
            </a:extLst>
          </p:cNvPr>
          <p:cNvSpPr>
            <a:spLocks noGrp="1"/>
          </p:cNvSpPr>
          <p:nvPr>
            <p:ph type="sldNum" sz="quarter" idx="12"/>
          </p:nvPr>
        </p:nvSpPr>
        <p:spPr/>
        <p:txBody>
          <a:bodyPr/>
          <a:lstStyle/>
          <a:p>
            <a:fld id="{5572533A-489D-4129-8C61-A25C86865DB3}" type="slidenum">
              <a:rPr lang="es-MX" smtClean="0"/>
              <a:t>1</a:t>
            </a:fld>
            <a:endParaRPr lang="es-MX"/>
          </a:p>
        </p:txBody>
      </p:sp>
    </p:spTree>
    <p:extLst>
      <p:ext uri="{BB962C8B-B14F-4D97-AF65-F5344CB8AC3E}">
        <p14:creationId xmlns:p14="http://schemas.microsoft.com/office/powerpoint/2010/main" val="2223663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1.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normAutofit fontScale="77500" lnSpcReduction="20000"/>
          </a:bodyPr>
          <a:lstStyle/>
          <a:p>
            <a:r>
              <a:rPr lang="es-MX" dirty="0"/>
              <a:t>El tratamiento de la infección por influenza con oseltamivir tiene una duración, en la mayor parte de los casos de:</a:t>
            </a:r>
          </a:p>
          <a:p>
            <a:endParaRPr lang="es-MX" dirty="0"/>
          </a:p>
          <a:p>
            <a:r>
              <a:rPr lang="es-MX" dirty="0"/>
              <a:t>a) 3 días</a:t>
            </a:r>
          </a:p>
          <a:p>
            <a:r>
              <a:rPr lang="es-MX" dirty="0">
                <a:highlight>
                  <a:srgbClr val="FFFF00"/>
                </a:highlight>
              </a:rPr>
              <a:t>b) 5 días</a:t>
            </a:r>
          </a:p>
          <a:p>
            <a:r>
              <a:rPr lang="es-MX" dirty="0"/>
              <a:t>c) 10 días</a:t>
            </a:r>
          </a:p>
          <a:p>
            <a:r>
              <a:rPr lang="es-MX" dirty="0"/>
              <a:t>d) 15 días</a:t>
            </a:r>
          </a:p>
          <a:p>
            <a:pPr marL="0" indent="0">
              <a:buNone/>
            </a:pPr>
            <a:endParaRPr lang="es-MX" dirty="0"/>
          </a:p>
          <a:p>
            <a:pPr marL="0" indent="0">
              <a:buNone/>
            </a:pPr>
            <a:r>
              <a:rPr lang="es-MX" dirty="0"/>
              <a:t>Se recomienda en la mayor parte de las indicaciones el tratamiento por 5 días. Los estudios en pacientes inmunocompetentes, incluso en cuadros graves, reportan que la detección del virus es excepcional más allá del tercer día de iniciado el tratamiento. En algunos casos de pacientes inmunocomprometidos profundamente, se debe valorar si se benefician de aumentar el tiempo de tratamiento.</a:t>
            </a:r>
          </a:p>
        </p:txBody>
      </p:sp>
      <p:sp>
        <p:nvSpPr>
          <p:cNvPr id="4" name="Marcador de número de diapositiva 3">
            <a:extLst>
              <a:ext uri="{FF2B5EF4-FFF2-40B4-BE49-F238E27FC236}">
                <a16:creationId xmlns:a16="http://schemas.microsoft.com/office/drawing/2014/main" id="{730B28DA-A4BD-4420-9E14-0EDF1F2BF70C}"/>
              </a:ext>
            </a:extLst>
          </p:cNvPr>
          <p:cNvSpPr>
            <a:spLocks noGrp="1"/>
          </p:cNvSpPr>
          <p:nvPr>
            <p:ph type="sldNum" sz="quarter" idx="12"/>
          </p:nvPr>
        </p:nvSpPr>
        <p:spPr/>
        <p:txBody>
          <a:bodyPr/>
          <a:lstStyle/>
          <a:p>
            <a:fld id="{5572533A-489D-4129-8C61-A25C86865DB3}" type="slidenum">
              <a:rPr lang="es-MX" smtClean="0"/>
              <a:t>10</a:t>
            </a:fld>
            <a:endParaRPr lang="es-MX"/>
          </a:p>
        </p:txBody>
      </p:sp>
    </p:spTree>
    <p:extLst>
      <p:ext uri="{BB962C8B-B14F-4D97-AF65-F5344CB8AC3E}">
        <p14:creationId xmlns:p14="http://schemas.microsoft.com/office/powerpoint/2010/main" val="872977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BA1255-78E2-4968-B27C-EB06C84421A1}"/>
              </a:ext>
            </a:extLst>
          </p:cNvPr>
          <p:cNvSpPr>
            <a:spLocks noGrp="1"/>
          </p:cNvSpPr>
          <p:nvPr>
            <p:ph type="title"/>
          </p:nvPr>
        </p:nvSpPr>
        <p:spPr/>
        <p:txBody>
          <a:bodyPr/>
          <a:lstStyle/>
          <a:p>
            <a:r>
              <a:rPr lang="es-MX" dirty="0"/>
              <a:t>Caso Clínico 1. Pregunta 4.</a:t>
            </a:r>
          </a:p>
        </p:txBody>
      </p:sp>
      <p:sp>
        <p:nvSpPr>
          <p:cNvPr id="3" name="Marcador de contenido 2">
            <a:extLst>
              <a:ext uri="{FF2B5EF4-FFF2-40B4-BE49-F238E27FC236}">
                <a16:creationId xmlns:a16="http://schemas.microsoft.com/office/drawing/2014/main" id="{F1850DBE-D073-43B0-9EAF-C8B0610CDA7E}"/>
              </a:ext>
            </a:extLst>
          </p:cNvPr>
          <p:cNvSpPr>
            <a:spLocks noGrp="1"/>
          </p:cNvSpPr>
          <p:nvPr>
            <p:ph idx="1"/>
          </p:nvPr>
        </p:nvSpPr>
        <p:spPr/>
        <p:txBody>
          <a:bodyPr/>
          <a:lstStyle/>
          <a:p>
            <a:r>
              <a:rPr lang="es-MX" dirty="0"/>
              <a:t>Uno de los efectos secundarios frecuentes asociados al oseltamivir es:</a:t>
            </a:r>
          </a:p>
          <a:p>
            <a:endParaRPr lang="es-MX" dirty="0"/>
          </a:p>
          <a:p>
            <a:r>
              <a:rPr lang="es-MX" dirty="0"/>
              <a:t>a) Exantema</a:t>
            </a:r>
          </a:p>
          <a:p>
            <a:r>
              <a:rPr lang="es-MX" dirty="0"/>
              <a:t>b) Diarrea</a:t>
            </a:r>
          </a:p>
          <a:p>
            <a:r>
              <a:rPr lang="es-MX" dirty="0"/>
              <a:t>c) Hipotensión postural</a:t>
            </a:r>
          </a:p>
          <a:p>
            <a:r>
              <a:rPr lang="es-MX" dirty="0"/>
              <a:t>d) Trombocitopenia</a:t>
            </a:r>
          </a:p>
          <a:p>
            <a:endParaRPr lang="es-MX" dirty="0"/>
          </a:p>
        </p:txBody>
      </p:sp>
      <p:sp>
        <p:nvSpPr>
          <p:cNvPr id="4" name="Marcador de número de diapositiva 3">
            <a:extLst>
              <a:ext uri="{FF2B5EF4-FFF2-40B4-BE49-F238E27FC236}">
                <a16:creationId xmlns:a16="http://schemas.microsoft.com/office/drawing/2014/main" id="{E28EADB4-BDDF-4D1A-9A96-96B43F4C5045}"/>
              </a:ext>
            </a:extLst>
          </p:cNvPr>
          <p:cNvSpPr>
            <a:spLocks noGrp="1"/>
          </p:cNvSpPr>
          <p:nvPr>
            <p:ph type="sldNum" sz="quarter" idx="12"/>
          </p:nvPr>
        </p:nvSpPr>
        <p:spPr/>
        <p:txBody>
          <a:bodyPr/>
          <a:lstStyle/>
          <a:p>
            <a:fld id="{5572533A-489D-4129-8C61-A25C86865DB3}" type="slidenum">
              <a:rPr lang="es-MX" smtClean="0"/>
              <a:t>11</a:t>
            </a:fld>
            <a:endParaRPr lang="es-MX"/>
          </a:p>
        </p:txBody>
      </p:sp>
    </p:spTree>
    <p:extLst>
      <p:ext uri="{BB962C8B-B14F-4D97-AF65-F5344CB8AC3E}">
        <p14:creationId xmlns:p14="http://schemas.microsoft.com/office/powerpoint/2010/main" val="3631800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BA1255-78E2-4968-B27C-EB06C84421A1}"/>
              </a:ext>
            </a:extLst>
          </p:cNvPr>
          <p:cNvSpPr>
            <a:spLocks noGrp="1"/>
          </p:cNvSpPr>
          <p:nvPr>
            <p:ph type="title"/>
          </p:nvPr>
        </p:nvSpPr>
        <p:spPr/>
        <p:txBody>
          <a:bodyPr/>
          <a:lstStyle/>
          <a:p>
            <a:r>
              <a:rPr lang="es-MX" dirty="0"/>
              <a:t>Caso Clínico 1. Pregunta 4.</a:t>
            </a:r>
          </a:p>
        </p:txBody>
      </p:sp>
      <p:sp>
        <p:nvSpPr>
          <p:cNvPr id="3" name="Marcador de contenido 2">
            <a:extLst>
              <a:ext uri="{FF2B5EF4-FFF2-40B4-BE49-F238E27FC236}">
                <a16:creationId xmlns:a16="http://schemas.microsoft.com/office/drawing/2014/main" id="{F1850DBE-D073-43B0-9EAF-C8B0610CDA7E}"/>
              </a:ext>
            </a:extLst>
          </p:cNvPr>
          <p:cNvSpPr>
            <a:spLocks noGrp="1"/>
          </p:cNvSpPr>
          <p:nvPr>
            <p:ph idx="1"/>
          </p:nvPr>
        </p:nvSpPr>
        <p:spPr/>
        <p:txBody>
          <a:bodyPr>
            <a:normAutofit fontScale="92500" lnSpcReduction="10000"/>
          </a:bodyPr>
          <a:lstStyle/>
          <a:p>
            <a:r>
              <a:rPr lang="es-MX" dirty="0"/>
              <a:t>Uno de los efectos secundarios frecuentes asociados al oseltamivir es:</a:t>
            </a:r>
          </a:p>
          <a:p>
            <a:endParaRPr lang="es-MX" dirty="0"/>
          </a:p>
          <a:p>
            <a:r>
              <a:rPr lang="es-MX" dirty="0"/>
              <a:t>a) Exantema</a:t>
            </a:r>
          </a:p>
          <a:p>
            <a:r>
              <a:rPr lang="es-MX" dirty="0">
                <a:highlight>
                  <a:srgbClr val="FFFF00"/>
                </a:highlight>
              </a:rPr>
              <a:t>b) Diarrea</a:t>
            </a:r>
          </a:p>
          <a:p>
            <a:r>
              <a:rPr lang="es-MX" dirty="0"/>
              <a:t>c) Hipotensión postural</a:t>
            </a:r>
          </a:p>
          <a:p>
            <a:r>
              <a:rPr lang="es-MX" dirty="0"/>
              <a:t>d) Trombocitopenia</a:t>
            </a:r>
          </a:p>
          <a:p>
            <a:endParaRPr lang="es-MX" dirty="0"/>
          </a:p>
          <a:p>
            <a:pPr marL="0" indent="0">
              <a:buNone/>
            </a:pPr>
            <a:r>
              <a:rPr lang="es-MX" dirty="0"/>
              <a:t>Aunque el oseltamivir generalmente es bien tolerado, puede presentarse efectos adversos como intolerancia gastrointestinal o diarrea, náuseas, vómitos y en algunos casos, cefalea y delirio (con menos frecuencia). </a:t>
            </a:r>
          </a:p>
        </p:txBody>
      </p:sp>
      <p:sp>
        <p:nvSpPr>
          <p:cNvPr id="4" name="Marcador de número de diapositiva 3">
            <a:extLst>
              <a:ext uri="{FF2B5EF4-FFF2-40B4-BE49-F238E27FC236}">
                <a16:creationId xmlns:a16="http://schemas.microsoft.com/office/drawing/2014/main" id="{AA84E977-5CC5-47D7-8B05-119DDC472E7C}"/>
              </a:ext>
            </a:extLst>
          </p:cNvPr>
          <p:cNvSpPr>
            <a:spLocks noGrp="1"/>
          </p:cNvSpPr>
          <p:nvPr>
            <p:ph type="sldNum" sz="quarter" idx="12"/>
          </p:nvPr>
        </p:nvSpPr>
        <p:spPr/>
        <p:txBody>
          <a:bodyPr/>
          <a:lstStyle/>
          <a:p>
            <a:fld id="{5572533A-489D-4129-8C61-A25C86865DB3}" type="slidenum">
              <a:rPr lang="es-MX" smtClean="0"/>
              <a:t>12</a:t>
            </a:fld>
            <a:endParaRPr lang="es-MX"/>
          </a:p>
        </p:txBody>
      </p:sp>
    </p:spTree>
    <p:extLst>
      <p:ext uri="{BB962C8B-B14F-4D97-AF65-F5344CB8AC3E}">
        <p14:creationId xmlns:p14="http://schemas.microsoft.com/office/powerpoint/2010/main" val="3279498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1.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lstStyle/>
          <a:p>
            <a:r>
              <a:rPr lang="es-MX" dirty="0"/>
              <a:t> En este caso, la paciente requiere de tratamiento intrahospitalario.</a:t>
            </a:r>
          </a:p>
          <a:p>
            <a:endParaRPr lang="es-MX" dirty="0"/>
          </a:p>
          <a:p>
            <a:r>
              <a:rPr lang="es-MX" dirty="0"/>
              <a:t>a) Verdadero</a:t>
            </a:r>
          </a:p>
          <a:p>
            <a:r>
              <a:rPr lang="es-MX" dirty="0"/>
              <a:t>b) Falso </a:t>
            </a:r>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13</a:t>
            </a:fld>
            <a:endParaRPr lang="es-MX"/>
          </a:p>
        </p:txBody>
      </p:sp>
    </p:spTree>
    <p:extLst>
      <p:ext uri="{BB962C8B-B14F-4D97-AF65-F5344CB8AC3E}">
        <p14:creationId xmlns:p14="http://schemas.microsoft.com/office/powerpoint/2010/main" val="1993111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1.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normAutofit fontScale="92500" lnSpcReduction="10000"/>
          </a:bodyPr>
          <a:lstStyle/>
          <a:p>
            <a:r>
              <a:rPr lang="es-MX" dirty="0"/>
              <a:t> En este caso, la paciente requiere de tratamiento intrahospitalario.</a:t>
            </a:r>
          </a:p>
          <a:p>
            <a:endParaRPr lang="es-MX" dirty="0"/>
          </a:p>
          <a:p>
            <a:r>
              <a:rPr lang="es-MX" dirty="0"/>
              <a:t>a) Verdadero</a:t>
            </a:r>
          </a:p>
          <a:p>
            <a:r>
              <a:rPr lang="es-MX" dirty="0">
                <a:highlight>
                  <a:srgbClr val="FFFF00"/>
                </a:highlight>
              </a:rPr>
              <a:t>b) Falso </a:t>
            </a:r>
          </a:p>
          <a:p>
            <a:endParaRPr lang="es-MX" dirty="0">
              <a:highlight>
                <a:srgbClr val="FFFF00"/>
              </a:highlight>
            </a:endParaRPr>
          </a:p>
          <a:p>
            <a:pPr marL="0" indent="0">
              <a:buNone/>
            </a:pPr>
            <a:r>
              <a:rPr lang="es-ES" dirty="0"/>
              <a:t>Si bien el embarazo es un factor de riesgo para el desarrollo de influenza complicada, por lo que se debe iniciar tratamiento, la situación clínica del caso presentado permite su tratamiento inicial en forma ambulatoria. Recordar que las características que indican tratamiento intrahospitalario son baja saturación de oxígeno, inestabilidad hemodinámica, trastornos del estado de conciencia, vómito o diarrea persistente.</a:t>
            </a:r>
            <a:endParaRPr lang="es-MX" dirty="0"/>
          </a:p>
          <a:p>
            <a:endParaRPr lang="es-MX" dirty="0">
              <a:highlight>
                <a:srgbClr val="FFFF00"/>
              </a:highlight>
            </a:endParaRPr>
          </a:p>
        </p:txBody>
      </p:sp>
      <p:sp>
        <p:nvSpPr>
          <p:cNvPr id="4" name="Marcador de número de diapositiva 3">
            <a:extLst>
              <a:ext uri="{FF2B5EF4-FFF2-40B4-BE49-F238E27FC236}">
                <a16:creationId xmlns:a16="http://schemas.microsoft.com/office/drawing/2014/main" id="{F4A51CA2-313F-4336-B199-49910E0AEC64}"/>
              </a:ext>
            </a:extLst>
          </p:cNvPr>
          <p:cNvSpPr>
            <a:spLocks noGrp="1"/>
          </p:cNvSpPr>
          <p:nvPr>
            <p:ph type="sldNum" sz="quarter" idx="12"/>
          </p:nvPr>
        </p:nvSpPr>
        <p:spPr/>
        <p:txBody>
          <a:bodyPr/>
          <a:lstStyle/>
          <a:p>
            <a:fld id="{5572533A-489D-4129-8C61-A25C86865DB3}" type="slidenum">
              <a:rPr lang="es-MX" smtClean="0"/>
              <a:t>14</a:t>
            </a:fld>
            <a:endParaRPr lang="es-MX"/>
          </a:p>
        </p:txBody>
      </p:sp>
    </p:spTree>
    <p:extLst>
      <p:ext uri="{BB962C8B-B14F-4D97-AF65-F5344CB8AC3E}">
        <p14:creationId xmlns:p14="http://schemas.microsoft.com/office/powerpoint/2010/main" val="2170988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411C769-49F1-49EE-B0BB-E5D782233C22}"/>
              </a:ext>
            </a:extLst>
          </p:cNvPr>
          <p:cNvSpPr>
            <a:spLocks noGrp="1"/>
          </p:cNvSpPr>
          <p:nvPr>
            <p:ph type="title"/>
          </p:nvPr>
        </p:nvSpPr>
        <p:spPr/>
        <p:txBody>
          <a:bodyPr/>
          <a:lstStyle/>
          <a:p>
            <a:r>
              <a:rPr lang="es-MX" dirty="0"/>
              <a:t>Caso Clínico 2.</a:t>
            </a:r>
          </a:p>
        </p:txBody>
      </p:sp>
      <p:sp>
        <p:nvSpPr>
          <p:cNvPr id="5" name="Marcador de texto 4">
            <a:extLst>
              <a:ext uri="{FF2B5EF4-FFF2-40B4-BE49-F238E27FC236}">
                <a16:creationId xmlns:a16="http://schemas.microsoft.com/office/drawing/2014/main" id="{CFBE08CF-C316-4EED-BE10-9E9F8C86E070}"/>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4DCA2199-D4C6-4E4D-BC3C-967A8690D344}"/>
              </a:ext>
            </a:extLst>
          </p:cNvPr>
          <p:cNvSpPr>
            <a:spLocks noGrp="1"/>
          </p:cNvSpPr>
          <p:nvPr>
            <p:ph type="sldNum" sz="quarter" idx="12"/>
          </p:nvPr>
        </p:nvSpPr>
        <p:spPr/>
        <p:txBody>
          <a:bodyPr/>
          <a:lstStyle/>
          <a:p>
            <a:fld id="{5572533A-489D-4129-8C61-A25C86865DB3}" type="slidenum">
              <a:rPr lang="es-MX" smtClean="0"/>
              <a:t>15</a:t>
            </a:fld>
            <a:endParaRPr lang="es-MX"/>
          </a:p>
        </p:txBody>
      </p:sp>
    </p:spTree>
    <p:extLst>
      <p:ext uri="{BB962C8B-B14F-4D97-AF65-F5344CB8AC3E}">
        <p14:creationId xmlns:p14="http://schemas.microsoft.com/office/powerpoint/2010/main" val="4734532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AD8C37-5F2D-428F-8A41-157D1E6A64D1}"/>
              </a:ext>
            </a:extLst>
          </p:cNvPr>
          <p:cNvSpPr>
            <a:spLocks noGrp="1"/>
          </p:cNvSpPr>
          <p:nvPr>
            <p:ph type="title"/>
          </p:nvPr>
        </p:nvSpPr>
        <p:spPr/>
        <p:txBody>
          <a:bodyPr/>
          <a:lstStyle/>
          <a:p>
            <a:r>
              <a:rPr lang="es-MX" dirty="0"/>
              <a:t>Caso Clínico 2.</a:t>
            </a:r>
          </a:p>
        </p:txBody>
      </p:sp>
      <p:sp>
        <p:nvSpPr>
          <p:cNvPr id="3" name="2 Marcador de contenido"/>
          <p:cNvSpPr>
            <a:spLocks noGrp="1"/>
          </p:cNvSpPr>
          <p:nvPr>
            <p:ph idx="1"/>
          </p:nvPr>
        </p:nvSpPr>
        <p:spPr/>
        <p:txBody>
          <a:bodyPr/>
          <a:lstStyle/>
          <a:p>
            <a:pPr algn="just"/>
            <a:r>
              <a:rPr lang="es-MX" dirty="0"/>
              <a:t>Hombre de 25 años.</a:t>
            </a:r>
          </a:p>
          <a:p>
            <a:pPr algn="just"/>
            <a:r>
              <a:rPr lang="es-MX" dirty="0"/>
              <a:t>Originario y Residente del CDMX. No ha realizado viajes recientes. </a:t>
            </a:r>
          </a:p>
          <a:p>
            <a:pPr algn="just"/>
            <a:r>
              <a:rPr lang="es-MX" dirty="0"/>
              <a:t>Padece obesidad Grado 1.</a:t>
            </a:r>
          </a:p>
          <a:p>
            <a:pPr algn="just"/>
            <a:r>
              <a:rPr lang="es-MX" dirty="0"/>
              <a:t>Dos hijos sanos, de 5 y 3 años de edad.</a:t>
            </a:r>
          </a:p>
          <a:p>
            <a:pPr algn="just">
              <a:buNone/>
            </a:pPr>
            <a:endParaRPr lang="es-MX" dirty="0"/>
          </a:p>
          <a:p>
            <a:pPr algn="just"/>
            <a:r>
              <a:rPr lang="es-MX" dirty="0"/>
              <a:t>Acude en el mes de Enero al centro de salud  (no unidad USMI) por: fiebre,  cefalea, mialgias, odinofagia y tos.</a:t>
            </a:r>
          </a:p>
          <a:p>
            <a:pPr algn="just">
              <a:buNone/>
            </a:pPr>
            <a:endParaRPr lang="es-MX" dirty="0"/>
          </a:p>
        </p:txBody>
      </p:sp>
      <p:sp>
        <p:nvSpPr>
          <p:cNvPr id="4" name="Marcador de número de diapositiva 3">
            <a:extLst>
              <a:ext uri="{FF2B5EF4-FFF2-40B4-BE49-F238E27FC236}">
                <a16:creationId xmlns:a16="http://schemas.microsoft.com/office/drawing/2014/main" id="{482C12F5-AE03-487A-9E1F-5F5BB4C457C4}"/>
              </a:ext>
            </a:extLst>
          </p:cNvPr>
          <p:cNvSpPr>
            <a:spLocks noGrp="1"/>
          </p:cNvSpPr>
          <p:nvPr>
            <p:ph type="sldNum" sz="quarter" idx="12"/>
          </p:nvPr>
        </p:nvSpPr>
        <p:spPr/>
        <p:txBody>
          <a:bodyPr/>
          <a:lstStyle/>
          <a:p>
            <a:fld id="{5572533A-489D-4129-8C61-A25C86865DB3}" type="slidenum">
              <a:rPr lang="es-MX" smtClean="0"/>
              <a:t>16</a:t>
            </a:fld>
            <a:endParaRPr lang="es-MX"/>
          </a:p>
        </p:txBody>
      </p:sp>
    </p:spTree>
    <p:extLst>
      <p:ext uri="{BB962C8B-B14F-4D97-AF65-F5344CB8AC3E}">
        <p14:creationId xmlns:p14="http://schemas.microsoft.com/office/powerpoint/2010/main" val="26580478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D86D29-3AB8-4C6B-8113-4E3751B92390}"/>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r>
              <a:rPr lang="es-MX" dirty="0"/>
              <a:t>Con los datos proporcionados en la viñeta clínica ¿Cuál de las siguientes aseveraciones es correcta?</a:t>
            </a:r>
          </a:p>
          <a:p>
            <a:pPr marL="514350" indent="-514350" algn="just">
              <a:buAutoNum type="alphaLcParenR"/>
            </a:pPr>
            <a:endParaRPr lang="es-MX" dirty="0"/>
          </a:p>
          <a:p>
            <a:pPr marL="514350" indent="-514350" algn="just">
              <a:buAutoNum type="alphaLcParenR"/>
            </a:pPr>
            <a:r>
              <a:rPr lang="es-MX" dirty="0"/>
              <a:t>El paciente tiene IRAG</a:t>
            </a:r>
          </a:p>
          <a:p>
            <a:pPr marL="514350" indent="-514350" algn="just">
              <a:buAutoNum type="alphaLcParenR"/>
            </a:pPr>
            <a:r>
              <a:rPr lang="es-MX" dirty="0"/>
              <a:t>El paciente tiene ETI</a:t>
            </a:r>
          </a:p>
          <a:p>
            <a:pPr marL="514350" indent="-514350" algn="just">
              <a:buAutoNum type="alphaLcParenR"/>
            </a:pPr>
            <a:r>
              <a:rPr lang="es-MX" dirty="0"/>
              <a:t>Se necesita tomar muestra para influenza</a:t>
            </a:r>
          </a:p>
          <a:p>
            <a:pPr marL="514350" indent="-514350" algn="just">
              <a:buAutoNum type="alphaLcParenR"/>
            </a:pPr>
            <a:r>
              <a:rPr lang="es-MX" dirty="0"/>
              <a:t>Se deben dar datos de alarma y tratamiento sintomático. </a:t>
            </a:r>
          </a:p>
          <a:p>
            <a:pPr marL="514350" indent="-514350" algn="just">
              <a:buAutoNum type="alphaLcParenR"/>
            </a:pPr>
            <a:endParaRPr lang="es-MX" dirty="0"/>
          </a:p>
          <a:p>
            <a:pPr algn="just"/>
            <a:endParaRPr lang="es-MX" dirty="0"/>
          </a:p>
        </p:txBody>
      </p:sp>
      <p:sp>
        <p:nvSpPr>
          <p:cNvPr id="4" name="Marcador de número de diapositiva 3">
            <a:extLst>
              <a:ext uri="{FF2B5EF4-FFF2-40B4-BE49-F238E27FC236}">
                <a16:creationId xmlns:a16="http://schemas.microsoft.com/office/drawing/2014/main" id="{FEA7B6C2-1483-43E3-8DFC-5789C251FE47}"/>
              </a:ext>
            </a:extLst>
          </p:cNvPr>
          <p:cNvSpPr>
            <a:spLocks noGrp="1"/>
          </p:cNvSpPr>
          <p:nvPr>
            <p:ph type="sldNum" sz="quarter" idx="12"/>
          </p:nvPr>
        </p:nvSpPr>
        <p:spPr/>
        <p:txBody>
          <a:bodyPr/>
          <a:lstStyle/>
          <a:p>
            <a:fld id="{5572533A-489D-4129-8C61-A25C86865DB3}" type="slidenum">
              <a:rPr lang="es-MX" smtClean="0"/>
              <a:t>17</a:t>
            </a:fld>
            <a:endParaRPr lang="es-MX"/>
          </a:p>
        </p:txBody>
      </p:sp>
    </p:spTree>
    <p:extLst>
      <p:ext uri="{BB962C8B-B14F-4D97-AF65-F5344CB8AC3E}">
        <p14:creationId xmlns:p14="http://schemas.microsoft.com/office/powerpoint/2010/main" val="1949352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D86D29-3AB8-4C6B-8113-4E3751B92390}"/>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r>
              <a:rPr lang="es-MX" dirty="0"/>
              <a:t>Con los datos proporcionados en la viñeta clínica ¿Cuál de las siguientes aseveraciones es correcta?</a:t>
            </a:r>
          </a:p>
          <a:p>
            <a:pPr marL="514350" indent="-514350" algn="just">
              <a:buAutoNum type="alphaLcParenR"/>
            </a:pPr>
            <a:endParaRPr lang="es-MX" dirty="0"/>
          </a:p>
          <a:p>
            <a:pPr marL="514350" indent="-514350" algn="just">
              <a:buAutoNum type="alphaLcParenR"/>
            </a:pPr>
            <a:r>
              <a:rPr lang="es-MX" dirty="0"/>
              <a:t>El paciente tiene IRAG</a:t>
            </a:r>
          </a:p>
          <a:p>
            <a:pPr marL="514350" indent="-514350" algn="just">
              <a:buAutoNum type="alphaLcParenR"/>
            </a:pPr>
            <a:r>
              <a:rPr lang="es-MX" dirty="0">
                <a:highlight>
                  <a:srgbClr val="FFFF00"/>
                </a:highlight>
              </a:rPr>
              <a:t>El paciente tiene ETI</a:t>
            </a:r>
          </a:p>
          <a:p>
            <a:pPr marL="514350" indent="-514350" algn="just">
              <a:buAutoNum type="alphaLcParenR"/>
            </a:pPr>
            <a:r>
              <a:rPr lang="es-MX" dirty="0"/>
              <a:t>Se necesita tomar muestra para influenza</a:t>
            </a:r>
          </a:p>
          <a:p>
            <a:pPr marL="514350" indent="-514350" algn="just">
              <a:buAutoNum type="alphaLcParenR"/>
            </a:pPr>
            <a:r>
              <a:rPr lang="es-MX" dirty="0"/>
              <a:t>Se deben dar datos de alarma y tratamiento sintomático. </a:t>
            </a:r>
          </a:p>
          <a:p>
            <a:pPr marL="514350" indent="-514350" algn="just">
              <a:buAutoNum type="alphaLcParenR"/>
            </a:pPr>
            <a:endParaRPr lang="es-MX" dirty="0"/>
          </a:p>
          <a:p>
            <a:pPr algn="just"/>
            <a:endParaRPr lang="es-MX" dirty="0"/>
          </a:p>
        </p:txBody>
      </p:sp>
      <p:sp>
        <p:nvSpPr>
          <p:cNvPr id="4" name="Marcador de número de diapositiva 3">
            <a:extLst>
              <a:ext uri="{FF2B5EF4-FFF2-40B4-BE49-F238E27FC236}">
                <a16:creationId xmlns:a16="http://schemas.microsoft.com/office/drawing/2014/main" id="{C68F2C74-835D-41B5-96A2-745C41805999}"/>
              </a:ext>
            </a:extLst>
          </p:cNvPr>
          <p:cNvSpPr>
            <a:spLocks noGrp="1"/>
          </p:cNvSpPr>
          <p:nvPr>
            <p:ph type="sldNum" sz="quarter" idx="12"/>
          </p:nvPr>
        </p:nvSpPr>
        <p:spPr/>
        <p:txBody>
          <a:bodyPr/>
          <a:lstStyle/>
          <a:p>
            <a:fld id="{5572533A-489D-4129-8C61-A25C86865DB3}" type="slidenum">
              <a:rPr lang="es-MX" smtClean="0"/>
              <a:t>18</a:t>
            </a:fld>
            <a:endParaRPr lang="es-MX"/>
          </a:p>
        </p:txBody>
      </p:sp>
    </p:spTree>
    <p:extLst>
      <p:ext uri="{BB962C8B-B14F-4D97-AF65-F5344CB8AC3E}">
        <p14:creationId xmlns:p14="http://schemas.microsoft.com/office/powerpoint/2010/main" val="1475758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B4C280-97ED-499D-8FC6-B042EA4E8B6F}"/>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r>
              <a:rPr lang="es-MX" dirty="0"/>
              <a:t>A) El paciente tiene IRAG</a:t>
            </a:r>
          </a:p>
          <a:p>
            <a:pPr algn="just">
              <a:buNone/>
            </a:pPr>
            <a:endParaRPr lang="es-MX" dirty="0"/>
          </a:p>
          <a:p>
            <a:pPr algn="just">
              <a:buNone/>
            </a:pPr>
            <a:endParaRPr lang="es-MX" dirty="0"/>
          </a:p>
          <a:p>
            <a:pPr algn="just">
              <a:buNone/>
            </a:pPr>
            <a:r>
              <a:rPr lang="es-MX" dirty="0"/>
              <a:t>    El paciente no tiene disnea, ni se encuentra hospitalizado o con ventilación mecánica por lo que No cumple criterio de IRAG.  </a:t>
            </a:r>
          </a:p>
        </p:txBody>
      </p:sp>
      <p:sp>
        <p:nvSpPr>
          <p:cNvPr id="4" name="3 Multiplicar"/>
          <p:cNvSpPr/>
          <p:nvPr/>
        </p:nvSpPr>
        <p:spPr>
          <a:xfrm>
            <a:off x="5519936" y="2276872"/>
            <a:ext cx="1800200" cy="108012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 name="Marcador de número de diapositiva 4">
            <a:extLst>
              <a:ext uri="{FF2B5EF4-FFF2-40B4-BE49-F238E27FC236}">
                <a16:creationId xmlns:a16="http://schemas.microsoft.com/office/drawing/2014/main" id="{8531A64D-2EA5-42D9-9C82-2B1AAD25EAF5}"/>
              </a:ext>
            </a:extLst>
          </p:cNvPr>
          <p:cNvSpPr>
            <a:spLocks noGrp="1"/>
          </p:cNvSpPr>
          <p:nvPr>
            <p:ph type="sldNum" sz="quarter" idx="12"/>
          </p:nvPr>
        </p:nvSpPr>
        <p:spPr/>
        <p:txBody>
          <a:bodyPr/>
          <a:lstStyle/>
          <a:p>
            <a:fld id="{5572533A-489D-4129-8C61-A25C86865DB3}" type="slidenum">
              <a:rPr lang="es-MX" smtClean="0"/>
              <a:t>19</a:t>
            </a:fld>
            <a:endParaRPr lang="es-MX"/>
          </a:p>
        </p:txBody>
      </p:sp>
    </p:spTree>
    <p:extLst>
      <p:ext uri="{BB962C8B-B14F-4D97-AF65-F5344CB8AC3E}">
        <p14:creationId xmlns:p14="http://schemas.microsoft.com/office/powerpoint/2010/main" val="3686131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494BF5A-A44D-4A08-86A7-619049422E22}"/>
              </a:ext>
            </a:extLst>
          </p:cNvPr>
          <p:cNvSpPr>
            <a:spLocks noGrp="1"/>
          </p:cNvSpPr>
          <p:nvPr>
            <p:ph type="title"/>
          </p:nvPr>
        </p:nvSpPr>
        <p:spPr/>
        <p:txBody>
          <a:bodyPr/>
          <a:lstStyle/>
          <a:p>
            <a:r>
              <a:rPr lang="es-MX" dirty="0"/>
              <a:t>Caso Clínico 1.</a:t>
            </a:r>
          </a:p>
        </p:txBody>
      </p:sp>
      <p:sp>
        <p:nvSpPr>
          <p:cNvPr id="5" name="Marcador de texto 4">
            <a:extLst>
              <a:ext uri="{FF2B5EF4-FFF2-40B4-BE49-F238E27FC236}">
                <a16:creationId xmlns:a16="http://schemas.microsoft.com/office/drawing/2014/main" id="{1949C7F0-0A63-4049-881D-4336E8A777C6}"/>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AB0F777E-7D6A-4EFC-96FF-71C59C32C5DB}"/>
              </a:ext>
            </a:extLst>
          </p:cNvPr>
          <p:cNvSpPr>
            <a:spLocks noGrp="1"/>
          </p:cNvSpPr>
          <p:nvPr>
            <p:ph type="sldNum" sz="quarter" idx="12"/>
          </p:nvPr>
        </p:nvSpPr>
        <p:spPr/>
        <p:txBody>
          <a:bodyPr/>
          <a:lstStyle/>
          <a:p>
            <a:fld id="{5572533A-489D-4129-8C61-A25C86865DB3}" type="slidenum">
              <a:rPr lang="es-MX" smtClean="0"/>
              <a:t>2</a:t>
            </a:fld>
            <a:endParaRPr lang="es-MX"/>
          </a:p>
        </p:txBody>
      </p:sp>
    </p:spTree>
    <p:extLst>
      <p:ext uri="{BB962C8B-B14F-4D97-AF65-F5344CB8AC3E}">
        <p14:creationId xmlns:p14="http://schemas.microsoft.com/office/powerpoint/2010/main" val="14208758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389D52-FF91-4468-AE37-61A65EAA0BE5}"/>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normAutofit/>
          </a:bodyPr>
          <a:lstStyle/>
          <a:p>
            <a:pPr algn="just">
              <a:buNone/>
            </a:pPr>
            <a:r>
              <a:rPr lang="es-MX" dirty="0"/>
              <a:t>c) Se necesita tomar muestra para influenza previo a tratamiento.</a:t>
            </a:r>
          </a:p>
          <a:p>
            <a:pPr algn="just">
              <a:buNone/>
            </a:pPr>
            <a:endParaRPr lang="es-MX" dirty="0"/>
          </a:p>
          <a:p>
            <a:pPr algn="just">
              <a:buNone/>
            </a:pPr>
            <a:endParaRPr lang="es-MX" dirty="0"/>
          </a:p>
          <a:p>
            <a:pPr algn="just">
              <a:buNone/>
            </a:pPr>
            <a:r>
              <a:rPr lang="es-MX" dirty="0"/>
              <a:t>     Los pacientes con ETI que acuden a atención en unidades de salud que no son USMI NO requieren la toma de muestra para influenza para la decisión de tratamiento. El diagnóstico es clínico con base en la actividad de influenza a nivel nacional (temporada de influenza) y si el paciente pertenece a un grupo de riesgo se debe de iniciar tratamiento.</a:t>
            </a:r>
          </a:p>
          <a:p>
            <a:pPr algn="just"/>
            <a:endParaRPr lang="es-MX" dirty="0"/>
          </a:p>
        </p:txBody>
      </p:sp>
      <p:sp>
        <p:nvSpPr>
          <p:cNvPr id="4" name="3 Multiplicar"/>
          <p:cNvSpPr/>
          <p:nvPr/>
        </p:nvSpPr>
        <p:spPr>
          <a:xfrm>
            <a:off x="5195900" y="2195317"/>
            <a:ext cx="1800200" cy="108012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 name="Marcador de número de diapositiva 4">
            <a:extLst>
              <a:ext uri="{FF2B5EF4-FFF2-40B4-BE49-F238E27FC236}">
                <a16:creationId xmlns:a16="http://schemas.microsoft.com/office/drawing/2014/main" id="{83424B61-83F7-445E-A4AB-2335A8204A9C}"/>
              </a:ext>
            </a:extLst>
          </p:cNvPr>
          <p:cNvSpPr>
            <a:spLocks noGrp="1"/>
          </p:cNvSpPr>
          <p:nvPr>
            <p:ph type="sldNum" sz="quarter" idx="12"/>
          </p:nvPr>
        </p:nvSpPr>
        <p:spPr/>
        <p:txBody>
          <a:bodyPr/>
          <a:lstStyle/>
          <a:p>
            <a:fld id="{5572533A-489D-4129-8C61-A25C86865DB3}" type="slidenum">
              <a:rPr lang="es-MX" smtClean="0"/>
              <a:t>20</a:t>
            </a:fld>
            <a:endParaRPr lang="es-MX"/>
          </a:p>
        </p:txBody>
      </p:sp>
    </p:spTree>
    <p:extLst>
      <p:ext uri="{BB962C8B-B14F-4D97-AF65-F5344CB8AC3E}">
        <p14:creationId xmlns:p14="http://schemas.microsoft.com/office/powerpoint/2010/main" val="3720012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34777-8064-418D-BCD1-62553D31DF33}"/>
              </a:ext>
            </a:extLst>
          </p:cNvPr>
          <p:cNvSpPr>
            <a:spLocks noGrp="1"/>
          </p:cNvSpPr>
          <p:nvPr>
            <p:ph type="title"/>
          </p:nvPr>
        </p:nvSpPr>
        <p:spPr/>
        <p:txBody>
          <a:bodyPr/>
          <a:lstStyle/>
          <a:p>
            <a:r>
              <a:rPr lang="es-MX" dirty="0"/>
              <a:t>Caso Clínico 2. Pregunta 1.</a:t>
            </a:r>
          </a:p>
        </p:txBody>
      </p:sp>
      <p:sp>
        <p:nvSpPr>
          <p:cNvPr id="3" name="2 Marcador de contenido"/>
          <p:cNvSpPr>
            <a:spLocks noGrp="1"/>
          </p:cNvSpPr>
          <p:nvPr>
            <p:ph idx="1"/>
          </p:nvPr>
        </p:nvSpPr>
        <p:spPr/>
        <p:txBody>
          <a:bodyPr/>
          <a:lstStyle/>
          <a:p>
            <a:pPr algn="just">
              <a:buNone/>
            </a:pPr>
            <a:r>
              <a:rPr lang="es-MX" dirty="0"/>
              <a:t>d) Se deben dar datos de alarma y tratamiento sintomático. </a:t>
            </a:r>
          </a:p>
          <a:p>
            <a:pPr algn="just">
              <a:buNone/>
            </a:pPr>
            <a:endParaRPr lang="es-MX" dirty="0"/>
          </a:p>
          <a:p>
            <a:pPr algn="just">
              <a:buNone/>
            </a:pPr>
            <a:endParaRPr lang="es-MX" dirty="0"/>
          </a:p>
          <a:p>
            <a:pPr algn="just">
              <a:buNone/>
            </a:pPr>
            <a:r>
              <a:rPr lang="es-MX" dirty="0"/>
              <a:t>    El paciente forma parte de un grupo de riesgo (obesidad), cumple con el criterio de ETI y no tiene datos de alarma por lo que se debe iniciar tratamiento antiviral.  </a:t>
            </a:r>
          </a:p>
          <a:p>
            <a:pPr algn="just"/>
            <a:endParaRPr lang="es-MX" dirty="0"/>
          </a:p>
        </p:txBody>
      </p:sp>
      <p:sp>
        <p:nvSpPr>
          <p:cNvPr id="4" name="3 Multiplicar"/>
          <p:cNvSpPr/>
          <p:nvPr/>
        </p:nvSpPr>
        <p:spPr>
          <a:xfrm>
            <a:off x="5195900" y="2348880"/>
            <a:ext cx="1800200" cy="108012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 name="Marcador de número de diapositiva 4">
            <a:extLst>
              <a:ext uri="{FF2B5EF4-FFF2-40B4-BE49-F238E27FC236}">
                <a16:creationId xmlns:a16="http://schemas.microsoft.com/office/drawing/2014/main" id="{56E9C697-F4E1-4FCB-A730-BB20B0479543}"/>
              </a:ext>
            </a:extLst>
          </p:cNvPr>
          <p:cNvSpPr>
            <a:spLocks noGrp="1"/>
          </p:cNvSpPr>
          <p:nvPr>
            <p:ph type="sldNum" sz="quarter" idx="12"/>
          </p:nvPr>
        </p:nvSpPr>
        <p:spPr/>
        <p:txBody>
          <a:bodyPr/>
          <a:lstStyle/>
          <a:p>
            <a:fld id="{5572533A-489D-4129-8C61-A25C86865DB3}" type="slidenum">
              <a:rPr lang="es-MX" smtClean="0"/>
              <a:t>21</a:t>
            </a:fld>
            <a:endParaRPr lang="es-MX"/>
          </a:p>
        </p:txBody>
      </p:sp>
    </p:spTree>
    <p:extLst>
      <p:ext uri="{BB962C8B-B14F-4D97-AF65-F5344CB8AC3E}">
        <p14:creationId xmlns:p14="http://schemas.microsoft.com/office/powerpoint/2010/main" val="3386855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Arrow Connector 10">
            <a:extLst>
              <a:ext uri="{FF2B5EF4-FFF2-40B4-BE49-F238E27FC236}">
                <a16:creationId xmlns:a16="http://schemas.microsoft.com/office/drawing/2014/main" id="{E4A809D5-3600-46D4-A466-67F2349A54F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93776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6" name="Marcador de contenido 5">
            <a:extLst>
              <a:ext uri="{FF2B5EF4-FFF2-40B4-BE49-F238E27FC236}">
                <a16:creationId xmlns:a16="http://schemas.microsoft.com/office/drawing/2014/main" id="{3105F673-2AA4-47DF-8ABC-2AEA627C8663}"/>
              </a:ext>
            </a:extLst>
          </p:cNvPr>
          <p:cNvPicPr>
            <a:picLocks noGrp="1" noChangeAspect="1"/>
          </p:cNvPicPr>
          <p:nvPr>
            <p:ph sz="half" idx="2"/>
          </p:nvPr>
        </p:nvPicPr>
        <p:blipFill rotWithShape="1">
          <a:blip r:embed="rId2"/>
          <a:srcRect l="5418" r="33134"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 name="Título 1">
            <a:extLst>
              <a:ext uri="{FF2B5EF4-FFF2-40B4-BE49-F238E27FC236}">
                <a16:creationId xmlns:a16="http://schemas.microsoft.com/office/drawing/2014/main" id="{D88B05EB-AAE9-4261-9343-CE5907127B97}"/>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a:t>Caso clínico 2. Continuación.</a:t>
            </a:r>
          </a:p>
        </p:txBody>
      </p:sp>
      <p:sp>
        <p:nvSpPr>
          <p:cNvPr id="3" name="Marcador de contenido 2">
            <a:extLst>
              <a:ext uri="{FF2B5EF4-FFF2-40B4-BE49-F238E27FC236}">
                <a16:creationId xmlns:a16="http://schemas.microsoft.com/office/drawing/2014/main" id="{D413C6FB-05D5-46A1-ADBA-B0FB2EC4313C}"/>
              </a:ext>
            </a:extLst>
          </p:cNvPr>
          <p:cNvSpPr>
            <a:spLocks noGrp="1"/>
          </p:cNvSpPr>
          <p:nvPr>
            <p:ph sz="half" idx="1"/>
          </p:nvPr>
        </p:nvSpPr>
        <p:spPr>
          <a:xfrm>
            <a:off x="655321" y="2575033"/>
            <a:ext cx="5120113" cy="3917841"/>
          </a:xfrm>
        </p:spPr>
        <p:txBody>
          <a:bodyPr vert="horz" lIns="91440" tIns="45720" rIns="91440" bIns="45720" rtlCol="0">
            <a:normAutofit lnSpcReduction="10000"/>
          </a:bodyPr>
          <a:lstStyle/>
          <a:p>
            <a:r>
              <a:rPr lang="en-US" sz="1800" dirty="0" err="1"/>
              <a:t>Decidió</a:t>
            </a:r>
            <a:r>
              <a:rPr lang="en-US" sz="1800" dirty="0"/>
              <a:t> </a:t>
            </a:r>
            <a:r>
              <a:rPr lang="en-US" sz="1800" dirty="0" err="1"/>
              <a:t>iniciar</a:t>
            </a:r>
            <a:r>
              <a:rPr lang="en-US" sz="1800" dirty="0"/>
              <a:t> </a:t>
            </a:r>
            <a:r>
              <a:rPr lang="en-US" sz="1800" dirty="0" err="1"/>
              <a:t>tratamiento</a:t>
            </a:r>
            <a:r>
              <a:rPr lang="en-US" sz="1800" dirty="0"/>
              <a:t> con oseltamivir 75 mg VO c/12 h, </a:t>
            </a:r>
            <a:r>
              <a:rPr lang="en-US" sz="1800" dirty="0" err="1"/>
              <a:t>por</a:t>
            </a:r>
            <a:r>
              <a:rPr lang="en-US" sz="1800" dirty="0"/>
              <a:t> </a:t>
            </a:r>
            <a:r>
              <a:rPr lang="en-US" sz="1800" dirty="0" err="1"/>
              <a:t>los</a:t>
            </a:r>
            <a:r>
              <a:rPr lang="en-US" sz="1800" dirty="0"/>
              <a:t> </a:t>
            </a:r>
            <a:r>
              <a:rPr lang="en-US" sz="1800" dirty="0" err="1"/>
              <a:t>factores</a:t>
            </a:r>
            <a:r>
              <a:rPr lang="en-US" sz="1800" dirty="0"/>
              <a:t> de </a:t>
            </a:r>
            <a:r>
              <a:rPr lang="en-US" sz="1800" dirty="0" err="1"/>
              <a:t>riesgo</a:t>
            </a:r>
            <a:r>
              <a:rPr lang="en-US" sz="1800" dirty="0"/>
              <a:t> para </a:t>
            </a:r>
            <a:r>
              <a:rPr lang="en-US" sz="1800" dirty="0" err="1"/>
              <a:t>potenciales</a:t>
            </a:r>
            <a:r>
              <a:rPr lang="en-US" sz="1800" dirty="0"/>
              <a:t> </a:t>
            </a:r>
            <a:r>
              <a:rPr lang="en-US" sz="1800" dirty="0" err="1"/>
              <a:t>complicaciones</a:t>
            </a:r>
            <a:r>
              <a:rPr lang="en-US" sz="1800" dirty="0"/>
              <a:t>.</a:t>
            </a:r>
          </a:p>
          <a:p>
            <a:endParaRPr lang="en-US" sz="1800" dirty="0"/>
          </a:p>
          <a:p>
            <a:r>
              <a:rPr lang="en-US" sz="1800" dirty="0"/>
              <a:t>A las 72 h </a:t>
            </a:r>
            <a:r>
              <a:rPr lang="en-US" sz="1800" dirty="0" err="1"/>
              <a:t>acude</a:t>
            </a:r>
            <a:r>
              <a:rPr lang="en-US" sz="1800" dirty="0"/>
              <a:t> a </a:t>
            </a:r>
            <a:r>
              <a:rPr lang="en-US" sz="1800" dirty="0" err="1"/>
              <a:t>consulta</a:t>
            </a:r>
            <a:r>
              <a:rPr lang="en-US" sz="1800" dirty="0"/>
              <a:t> de </a:t>
            </a:r>
            <a:r>
              <a:rPr lang="en-US" sz="1800" dirty="0" err="1"/>
              <a:t>revisión</a:t>
            </a:r>
            <a:r>
              <a:rPr lang="en-US" sz="1800" dirty="0"/>
              <a:t>. No ha </a:t>
            </a:r>
            <a:r>
              <a:rPr lang="en-US" sz="1800" dirty="0" err="1"/>
              <a:t>tenido</a:t>
            </a:r>
            <a:r>
              <a:rPr lang="en-US" sz="1800" dirty="0"/>
              <a:t> </a:t>
            </a:r>
            <a:r>
              <a:rPr lang="en-US" sz="1800" dirty="0" err="1"/>
              <a:t>mejoría</a:t>
            </a:r>
            <a:r>
              <a:rPr lang="en-US" sz="1800" dirty="0"/>
              <a:t> </a:t>
            </a:r>
            <a:r>
              <a:rPr lang="en-US" sz="1800" dirty="0" err="1"/>
              <a:t>en</a:t>
            </a:r>
            <a:r>
              <a:rPr lang="en-US" sz="1800" dirty="0"/>
              <a:t> dolor </a:t>
            </a:r>
            <a:r>
              <a:rPr lang="en-US" sz="1800" dirty="0" err="1"/>
              <a:t>faríngeo</a:t>
            </a:r>
            <a:r>
              <a:rPr lang="en-US" sz="1800" dirty="0"/>
              <a:t> </a:t>
            </a:r>
            <a:r>
              <a:rPr lang="en-US" sz="1800" dirty="0" err="1"/>
              <a:t>ni</a:t>
            </a:r>
            <a:r>
              <a:rPr lang="en-US" sz="1800" dirty="0"/>
              <a:t> </a:t>
            </a:r>
            <a:r>
              <a:rPr lang="en-US" sz="1800" dirty="0" err="1"/>
              <a:t>tos</a:t>
            </a:r>
            <a:r>
              <a:rPr lang="en-US" sz="1800" dirty="0"/>
              <a:t>. </a:t>
            </a:r>
            <a:r>
              <a:rPr lang="en-US" sz="1800" dirty="0" err="1"/>
              <a:t>Persiste</a:t>
            </a:r>
            <a:r>
              <a:rPr lang="en-US" sz="1800" dirty="0"/>
              <a:t> con </a:t>
            </a:r>
            <a:r>
              <a:rPr lang="en-US" sz="1800" dirty="0" err="1"/>
              <a:t>elevación</a:t>
            </a:r>
            <a:r>
              <a:rPr lang="en-US" sz="1800" dirty="0"/>
              <a:t> </a:t>
            </a:r>
            <a:r>
              <a:rPr lang="en-US" sz="1800" dirty="0" err="1"/>
              <a:t>térmica</a:t>
            </a:r>
            <a:r>
              <a:rPr lang="en-US" sz="1800" dirty="0"/>
              <a:t> </a:t>
            </a:r>
            <a:r>
              <a:rPr lang="en-US" sz="1800" dirty="0" err="1"/>
              <a:t>vespertina</a:t>
            </a:r>
            <a:r>
              <a:rPr lang="en-US" sz="1800" dirty="0"/>
              <a:t>. Se </a:t>
            </a:r>
            <a:r>
              <a:rPr lang="en-US" sz="1800" dirty="0" err="1"/>
              <a:t>incrementó</a:t>
            </a:r>
            <a:r>
              <a:rPr lang="en-US" sz="1800" dirty="0"/>
              <a:t> la </a:t>
            </a:r>
            <a:r>
              <a:rPr lang="en-US" sz="1800" dirty="0" err="1"/>
              <a:t>disnea</a:t>
            </a:r>
            <a:r>
              <a:rPr lang="en-US" sz="1800" dirty="0"/>
              <a:t>. A la EF </a:t>
            </a:r>
            <a:r>
              <a:rPr lang="en-US" sz="1800" dirty="0" err="1"/>
              <a:t>encuentra</a:t>
            </a:r>
            <a:r>
              <a:rPr lang="en-US" sz="1800" dirty="0"/>
              <a:t>:</a:t>
            </a:r>
          </a:p>
          <a:p>
            <a:endParaRPr lang="en-US" sz="1800" dirty="0"/>
          </a:p>
          <a:p>
            <a:r>
              <a:rPr lang="en-US" sz="1800" dirty="0"/>
              <a:t>TA 150/90, FC 128, T 38.5°C, SaO2 80%</a:t>
            </a:r>
          </a:p>
          <a:p>
            <a:endParaRPr lang="en-US" sz="1800" dirty="0"/>
          </a:p>
          <a:p>
            <a:r>
              <a:rPr lang="en-US" sz="1800" dirty="0" err="1"/>
              <a:t>Agitado</a:t>
            </a:r>
            <a:r>
              <a:rPr lang="en-US" sz="1800" dirty="0"/>
              <a:t>, </a:t>
            </a:r>
            <a:r>
              <a:rPr lang="en-US" sz="1800" dirty="0" err="1"/>
              <a:t>faringe</a:t>
            </a:r>
            <a:r>
              <a:rPr lang="en-US" sz="1800" dirty="0"/>
              <a:t> </a:t>
            </a:r>
            <a:r>
              <a:rPr lang="en-US" sz="1800" dirty="0" err="1"/>
              <a:t>hiperémica</a:t>
            </a:r>
            <a:r>
              <a:rPr lang="en-US" sz="1800" dirty="0"/>
              <a:t>, sin </a:t>
            </a:r>
            <a:r>
              <a:rPr lang="en-US" sz="1800" dirty="0" err="1"/>
              <a:t>adenomegalias</a:t>
            </a:r>
            <a:r>
              <a:rPr lang="en-US" sz="1800" dirty="0"/>
              <a:t>, sin </a:t>
            </a:r>
            <a:r>
              <a:rPr lang="en-US" sz="1800" dirty="0" err="1"/>
              <a:t>estertores</a:t>
            </a:r>
            <a:r>
              <a:rPr lang="en-US" sz="1800" dirty="0"/>
              <a:t>, abdomen normal</a:t>
            </a:r>
          </a:p>
          <a:p>
            <a:endParaRPr lang="en-US" sz="1800" dirty="0"/>
          </a:p>
        </p:txBody>
      </p:sp>
      <p:sp>
        <p:nvSpPr>
          <p:cNvPr id="4" name="Marcador de número de diapositiva 3">
            <a:extLst>
              <a:ext uri="{FF2B5EF4-FFF2-40B4-BE49-F238E27FC236}">
                <a16:creationId xmlns:a16="http://schemas.microsoft.com/office/drawing/2014/main" id="{FFD99FAF-9803-451B-B6FB-DE5D74B94B49}"/>
              </a:ext>
            </a:extLst>
          </p:cNvPr>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spcAft>
                <a:spcPts val="600"/>
              </a:spcAft>
              <a:defRPr/>
            </a:pPr>
            <a:fld id="{5572533A-489D-4129-8C61-A25C86865DB3}" type="slidenum">
              <a:rPr lang="en-US" smtClean="0">
                <a:solidFill>
                  <a:prstClr val="black">
                    <a:tint val="75000"/>
                  </a:prstClr>
                </a:solidFill>
                <a:latin typeface="Calibri" panose="020F0502020204030204"/>
              </a:rPr>
              <a:pPr>
                <a:spcAft>
                  <a:spcPts val="600"/>
                </a:spcAft>
                <a:defRPr/>
              </a:pPr>
              <a:t>22</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630245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B2CEC0-AE79-488C-8A3E-727A2A3567C9}"/>
              </a:ext>
            </a:extLst>
          </p:cNvPr>
          <p:cNvSpPr>
            <a:spLocks noGrp="1"/>
          </p:cNvSpPr>
          <p:nvPr>
            <p:ph type="title"/>
          </p:nvPr>
        </p:nvSpPr>
        <p:spPr/>
        <p:txBody>
          <a:bodyPr/>
          <a:lstStyle/>
          <a:p>
            <a:r>
              <a:rPr lang="es-MX" dirty="0"/>
              <a:t>Caso Clínico 2. Pregunta 2.</a:t>
            </a:r>
          </a:p>
        </p:txBody>
      </p:sp>
      <p:sp>
        <p:nvSpPr>
          <p:cNvPr id="3" name="Marcador de contenido 2">
            <a:extLst>
              <a:ext uri="{FF2B5EF4-FFF2-40B4-BE49-F238E27FC236}">
                <a16:creationId xmlns:a16="http://schemas.microsoft.com/office/drawing/2014/main" id="{B68FDE78-F19C-4191-BE0F-58CCC1C8E6A9}"/>
              </a:ext>
            </a:extLst>
          </p:cNvPr>
          <p:cNvSpPr>
            <a:spLocks noGrp="1"/>
          </p:cNvSpPr>
          <p:nvPr>
            <p:ph idx="1"/>
          </p:nvPr>
        </p:nvSpPr>
        <p:spPr/>
        <p:txBody>
          <a:bodyPr/>
          <a:lstStyle/>
          <a:p>
            <a:r>
              <a:rPr lang="es-MX" dirty="0"/>
              <a:t>Dada la evolución descrita, usted decide:</a:t>
            </a:r>
          </a:p>
          <a:p>
            <a:endParaRPr lang="es-MX" dirty="0"/>
          </a:p>
          <a:p>
            <a:r>
              <a:rPr lang="es-MX" dirty="0"/>
              <a:t>a) Iniciar ceftriaxona 1 g IM c/24 h</a:t>
            </a:r>
          </a:p>
          <a:p>
            <a:r>
              <a:rPr lang="es-MX" dirty="0"/>
              <a:t>b) Referir a segundo o tercer nivel</a:t>
            </a:r>
          </a:p>
          <a:p>
            <a:r>
              <a:rPr lang="es-MX" dirty="0"/>
              <a:t>c) Continuar con oseltamivir y controlar temperatura con paracetamol con horario fijo cada 8 h</a:t>
            </a:r>
          </a:p>
          <a:p>
            <a:r>
              <a:rPr lang="es-MX" dirty="0"/>
              <a:t>d) Tomar una prueba de hisopado nasofaríngeo para PCR de virus respiratorios</a:t>
            </a:r>
          </a:p>
        </p:txBody>
      </p:sp>
      <p:sp>
        <p:nvSpPr>
          <p:cNvPr id="4" name="Marcador de número de diapositiva 3">
            <a:extLst>
              <a:ext uri="{FF2B5EF4-FFF2-40B4-BE49-F238E27FC236}">
                <a16:creationId xmlns:a16="http://schemas.microsoft.com/office/drawing/2014/main" id="{27B7552A-38FD-4317-9D5D-14EDBCCC1CF9}"/>
              </a:ext>
            </a:extLst>
          </p:cNvPr>
          <p:cNvSpPr>
            <a:spLocks noGrp="1"/>
          </p:cNvSpPr>
          <p:nvPr>
            <p:ph type="sldNum" sz="quarter" idx="12"/>
          </p:nvPr>
        </p:nvSpPr>
        <p:spPr/>
        <p:txBody>
          <a:bodyPr/>
          <a:lstStyle/>
          <a:p>
            <a:fld id="{5572533A-489D-4129-8C61-A25C86865DB3}" type="slidenum">
              <a:rPr lang="es-MX" smtClean="0"/>
              <a:t>23</a:t>
            </a:fld>
            <a:endParaRPr lang="es-MX"/>
          </a:p>
        </p:txBody>
      </p:sp>
    </p:spTree>
    <p:extLst>
      <p:ext uri="{BB962C8B-B14F-4D97-AF65-F5344CB8AC3E}">
        <p14:creationId xmlns:p14="http://schemas.microsoft.com/office/powerpoint/2010/main" val="1630512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B2CEC0-AE79-488C-8A3E-727A2A3567C9}"/>
              </a:ext>
            </a:extLst>
          </p:cNvPr>
          <p:cNvSpPr>
            <a:spLocks noGrp="1"/>
          </p:cNvSpPr>
          <p:nvPr>
            <p:ph type="title"/>
          </p:nvPr>
        </p:nvSpPr>
        <p:spPr/>
        <p:txBody>
          <a:bodyPr/>
          <a:lstStyle/>
          <a:p>
            <a:r>
              <a:rPr lang="es-MX" dirty="0"/>
              <a:t>Caso Clínico 2. Pregunta 2.</a:t>
            </a:r>
          </a:p>
        </p:txBody>
      </p:sp>
      <p:sp>
        <p:nvSpPr>
          <p:cNvPr id="3" name="Marcador de contenido 2">
            <a:extLst>
              <a:ext uri="{FF2B5EF4-FFF2-40B4-BE49-F238E27FC236}">
                <a16:creationId xmlns:a16="http://schemas.microsoft.com/office/drawing/2014/main" id="{B68FDE78-F19C-4191-BE0F-58CCC1C8E6A9}"/>
              </a:ext>
            </a:extLst>
          </p:cNvPr>
          <p:cNvSpPr>
            <a:spLocks noGrp="1"/>
          </p:cNvSpPr>
          <p:nvPr>
            <p:ph idx="1"/>
          </p:nvPr>
        </p:nvSpPr>
        <p:spPr/>
        <p:txBody>
          <a:bodyPr/>
          <a:lstStyle/>
          <a:p>
            <a:r>
              <a:rPr lang="es-MX" dirty="0"/>
              <a:t>Dada la evolución descrita, usted decide:</a:t>
            </a:r>
          </a:p>
          <a:p>
            <a:endParaRPr lang="es-MX" dirty="0"/>
          </a:p>
          <a:p>
            <a:r>
              <a:rPr lang="es-MX" dirty="0"/>
              <a:t>a) Iniciar ceftriaxona 1 g IM c/24 h</a:t>
            </a:r>
          </a:p>
          <a:p>
            <a:r>
              <a:rPr lang="es-MX" dirty="0">
                <a:highlight>
                  <a:srgbClr val="FFFF00"/>
                </a:highlight>
              </a:rPr>
              <a:t>b) Referir a segundo o tercer nivel</a:t>
            </a:r>
          </a:p>
          <a:p>
            <a:r>
              <a:rPr lang="es-MX" dirty="0"/>
              <a:t>c) Continuar con oseltamivir y controlar temperatura con paracetamol con horario fijo cada 8 h</a:t>
            </a:r>
          </a:p>
          <a:p>
            <a:r>
              <a:rPr lang="es-MX" dirty="0"/>
              <a:t>d) Tomar una prueba de hisopado nasofaríngeo para PCR de virus respiratorios</a:t>
            </a:r>
          </a:p>
        </p:txBody>
      </p:sp>
      <p:sp>
        <p:nvSpPr>
          <p:cNvPr id="4" name="Marcador de número de diapositiva 3">
            <a:extLst>
              <a:ext uri="{FF2B5EF4-FFF2-40B4-BE49-F238E27FC236}">
                <a16:creationId xmlns:a16="http://schemas.microsoft.com/office/drawing/2014/main" id="{0B8806DB-278F-4775-B2AF-2811CA3A9DA5}"/>
              </a:ext>
            </a:extLst>
          </p:cNvPr>
          <p:cNvSpPr>
            <a:spLocks noGrp="1"/>
          </p:cNvSpPr>
          <p:nvPr>
            <p:ph type="sldNum" sz="quarter" idx="12"/>
          </p:nvPr>
        </p:nvSpPr>
        <p:spPr/>
        <p:txBody>
          <a:bodyPr/>
          <a:lstStyle/>
          <a:p>
            <a:fld id="{5572533A-489D-4129-8C61-A25C86865DB3}" type="slidenum">
              <a:rPr lang="es-MX" smtClean="0"/>
              <a:t>24</a:t>
            </a:fld>
            <a:endParaRPr lang="es-MX"/>
          </a:p>
        </p:txBody>
      </p:sp>
    </p:spTree>
    <p:extLst>
      <p:ext uri="{BB962C8B-B14F-4D97-AF65-F5344CB8AC3E}">
        <p14:creationId xmlns:p14="http://schemas.microsoft.com/office/powerpoint/2010/main" val="4037696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B2CEC0-AE79-488C-8A3E-727A2A3567C9}"/>
              </a:ext>
            </a:extLst>
          </p:cNvPr>
          <p:cNvSpPr>
            <a:spLocks noGrp="1"/>
          </p:cNvSpPr>
          <p:nvPr>
            <p:ph type="title"/>
          </p:nvPr>
        </p:nvSpPr>
        <p:spPr/>
        <p:txBody>
          <a:bodyPr/>
          <a:lstStyle/>
          <a:p>
            <a:r>
              <a:rPr lang="es-MX" dirty="0"/>
              <a:t>Caso Clínico 2. Pregunta 2.</a:t>
            </a:r>
          </a:p>
        </p:txBody>
      </p:sp>
      <p:sp>
        <p:nvSpPr>
          <p:cNvPr id="3" name="Marcador de contenido 2">
            <a:extLst>
              <a:ext uri="{FF2B5EF4-FFF2-40B4-BE49-F238E27FC236}">
                <a16:creationId xmlns:a16="http://schemas.microsoft.com/office/drawing/2014/main" id="{B68FDE78-F19C-4191-BE0F-58CCC1C8E6A9}"/>
              </a:ext>
            </a:extLst>
          </p:cNvPr>
          <p:cNvSpPr>
            <a:spLocks noGrp="1"/>
          </p:cNvSpPr>
          <p:nvPr>
            <p:ph idx="1"/>
          </p:nvPr>
        </p:nvSpPr>
        <p:spPr/>
        <p:txBody>
          <a:bodyPr/>
          <a:lstStyle/>
          <a:p>
            <a:r>
              <a:rPr lang="es-MX" dirty="0"/>
              <a:t>Dada la evolución descrita, usted decide:</a:t>
            </a:r>
          </a:p>
          <a:p>
            <a:endParaRPr lang="es-MX" dirty="0"/>
          </a:p>
          <a:p>
            <a:r>
              <a:rPr lang="es-MX" dirty="0">
                <a:highlight>
                  <a:srgbClr val="FFFF00"/>
                </a:highlight>
              </a:rPr>
              <a:t>b) Referir a segundo o tercer nivel</a:t>
            </a:r>
          </a:p>
          <a:p>
            <a:endParaRPr lang="es-MX" dirty="0"/>
          </a:p>
          <a:p>
            <a:pPr marL="0" indent="0">
              <a:buNone/>
            </a:pPr>
            <a:r>
              <a:rPr lang="es-MX" dirty="0"/>
              <a:t>El paciente a desarrollado una IRAG. Tiene un factor de riesgo para mayores complicaciones. Se requiere mayor evaluación y determinar la necesidad de tratamiento intrahospitalario.</a:t>
            </a:r>
          </a:p>
        </p:txBody>
      </p:sp>
      <p:sp>
        <p:nvSpPr>
          <p:cNvPr id="4" name="Marcador de número de diapositiva 3">
            <a:extLst>
              <a:ext uri="{FF2B5EF4-FFF2-40B4-BE49-F238E27FC236}">
                <a16:creationId xmlns:a16="http://schemas.microsoft.com/office/drawing/2014/main" id="{137B8EC3-BF49-4EE9-B083-03514E07A29C}"/>
              </a:ext>
            </a:extLst>
          </p:cNvPr>
          <p:cNvSpPr>
            <a:spLocks noGrp="1"/>
          </p:cNvSpPr>
          <p:nvPr>
            <p:ph type="sldNum" sz="quarter" idx="12"/>
          </p:nvPr>
        </p:nvSpPr>
        <p:spPr/>
        <p:txBody>
          <a:bodyPr/>
          <a:lstStyle/>
          <a:p>
            <a:fld id="{5572533A-489D-4129-8C61-A25C86865DB3}" type="slidenum">
              <a:rPr lang="es-MX" smtClean="0"/>
              <a:t>25</a:t>
            </a:fld>
            <a:endParaRPr lang="es-MX"/>
          </a:p>
        </p:txBody>
      </p:sp>
    </p:spTree>
    <p:extLst>
      <p:ext uri="{BB962C8B-B14F-4D97-AF65-F5344CB8AC3E}">
        <p14:creationId xmlns:p14="http://schemas.microsoft.com/office/powerpoint/2010/main" val="4181707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0BB632-3E78-45BD-84C7-BA899AFA32CF}"/>
              </a:ext>
            </a:extLst>
          </p:cNvPr>
          <p:cNvSpPr>
            <a:spLocks noGrp="1"/>
          </p:cNvSpPr>
          <p:nvPr>
            <p:ph type="title"/>
          </p:nvPr>
        </p:nvSpPr>
        <p:spPr/>
        <p:txBody>
          <a:bodyPr/>
          <a:lstStyle/>
          <a:p>
            <a:r>
              <a:rPr lang="es-MX" dirty="0"/>
              <a:t>Caso Clínico 2. Pregunta 3. </a:t>
            </a:r>
          </a:p>
        </p:txBody>
      </p:sp>
      <p:sp>
        <p:nvSpPr>
          <p:cNvPr id="3" name="Marcador de contenido 2">
            <a:extLst>
              <a:ext uri="{FF2B5EF4-FFF2-40B4-BE49-F238E27FC236}">
                <a16:creationId xmlns:a16="http://schemas.microsoft.com/office/drawing/2014/main" id="{5AD92F1F-16D0-4722-BF3F-84C4729BE15C}"/>
              </a:ext>
            </a:extLst>
          </p:cNvPr>
          <p:cNvSpPr>
            <a:spLocks noGrp="1"/>
          </p:cNvSpPr>
          <p:nvPr>
            <p:ph idx="1"/>
          </p:nvPr>
        </p:nvSpPr>
        <p:spPr/>
        <p:txBody>
          <a:bodyPr/>
          <a:lstStyle/>
          <a:p>
            <a:r>
              <a:rPr lang="es-MX" dirty="0"/>
              <a:t>En el periodo posterior a una infección por influenza, pueden presentarse complicaciones infecciosas por agentes bacterianos. De los siguientes ¿cuál sería uno de los más frecuentes?</a:t>
            </a:r>
          </a:p>
          <a:p>
            <a:endParaRPr lang="es-MX" dirty="0"/>
          </a:p>
          <a:p>
            <a:r>
              <a:rPr lang="es-MX" dirty="0"/>
              <a:t>a) </a:t>
            </a:r>
            <a:r>
              <a:rPr lang="es-MX" i="1" dirty="0"/>
              <a:t>Pseudomonas aeruginosa</a:t>
            </a:r>
          </a:p>
          <a:p>
            <a:r>
              <a:rPr lang="es-MX" dirty="0"/>
              <a:t>b) </a:t>
            </a:r>
            <a:r>
              <a:rPr lang="es-MX" i="1" dirty="0"/>
              <a:t>Staphylococcus aureus</a:t>
            </a:r>
          </a:p>
          <a:p>
            <a:r>
              <a:rPr lang="es-MX" dirty="0"/>
              <a:t>c) </a:t>
            </a:r>
            <a:r>
              <a:rPr lang="es-MX" i="1" dirty="0"/>
              <a:t>Mycoplasma pneumoniae</a:t>
            </a:r>
          </a:p>
          <a:p>
            <a:r>
              <a:rPr lang="es-MX" dirty="0"/>
              <a:t>d) </a:t>
            </a:r>
            <a:r>
              <a:rPr lang="es-MX" i="1" dirty="0" err="1"/>
              <a:t>Acinetobacter</a:t>
            </a:r>
            <a:r>
              <a:rPr lang="es-MX" i="1" dirty="0"/>
              <a:t> </a:t>
            </a:r>
            <a:r>
              <a:rPr lang="es-MX" i="1" dirty="0" err="1"/>
              <a:t>calcoaceticus-baumannii</a:t>
            </a:r>
            <a:endParaRPr lang="es-MX" i="1" dirty="0"/>
          </a:p>
        </p:txBody>
      </p:sp>
      <p:sp>
        <p:nvSpPr>
          <p:cNvPr id="4" name="Marcador de número de diapositiva 3">
            <a:extLst>
              <a:ext uri="{FF2B5EF4-FFF2-40B4-BE49-F238E27FC236}">
                <a16:creationId xmlns:a16="http://schemas.microsoft.com/office/drawing/2014/main" id="{D4CD46B3-3C83-417B-A441-C97F732A9BFC}"/>
              </a:ext>
            </a:extLst>
          </p:cNvPr>
          <p:cNvSpPr>
            <a:spLocks noGrp="1"/>
          </p:cNvSpPr>
          <p:nvPr>
            <p:ph type="sldNum" sz="quarter" idx="12"/>
          </p:nvPr>
        </p:nvSpPr>
        <p:spPr/>
        <p:txBody>
          <a:bodyPr/>
          <a:lstStyle/>
          <a:p>
            <a:fld id="{5572533A-489D-4129-8C61-A25C86865DB3}" type="slidenum">
              <a:rPr lang="es-MX" smtClean="0"/>
              <a:t>26</a:t>
            </a:fld>
            <a:endParaRPr lang="es-MX"/>
          </a:p>
        </p:txBody>
      </p:sp>
    </p:spTree>
    <p:extLst>
      <p:ext uri="{BB962C8B-B14F-4D97-AF65-F5344CB8AC3E}">
        <p14:creationId xmlns:p14="http://schemas.microsoft.com/office/powerpoint/2010/main" val="41568706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0BB632-3E78-45BD-84C7-BA899AFA32CF}"/>
              </a:ext>
            </a:extLst>
          </p:cNvPr>
          <p:cNvSpPr>
            <a:spLocks noGrp="1"/>
          </p:cNvSpPr>
          <p:nvPr>
            <p:ph type="title"/>
          </p:nvPr>
        </p:nvSpPr>
        <p:spPr/>
        <p:txBody>
          <a:bodyPr/>
          <a:lstStyle/>
          <a:p>
            <a:r>
              <a:rPr lang="es-MX" dirty="0"/>
              <a:t>Caso Clínico 2. Pregunta 3. </a:t>
            </a:r>
          </a:p>
        </p:txBody>
      </p:sp>
      <p:sp>
        <p:nvSpPr>
          <p:cNvPr id="3" name="Marcador de contenido 2">
            <a:extLst>
              <a:ext uri="{FF2B5EF4-FFF2-40B4-BE49-F238E27FC236}">
                <a16:creationId xmlns:a16="http://schemas.microsoft.com/office/drawing/2014/main" id="{5AD92F1F-16D0-4722-BF3F-84C4729BE15C}"/>
              </a:ext>
            </a:extLst>
          </p:cNvPr>
          <p:cNvSpPr>
            <a:spLocks noGrp="1"/>
          </p:cNvSpPr>
          <p:nvPr>
            <p:ph idx="1"/>
          </p:nvPr>
        </p:nvSpPr>
        <p:spPr/>
        <p:txBody>
          <a:bodyPr/>
          <a:lstStyle/>
          <a:p>
            <a:r>
              <a:rPr lang="es-MX" dirty="0"/>
              <a:t>En el periodo posterior a una infección por influenza, pueden presentarse complicaciones infecciosas por agentes bacterianos. De los siguientes ¿cuál sería uno de los más frecuentes?</a:t>
            </a:r>
          </a:p>
          <a:p>
            <a:endParaRPr lang="es-MX" dirty="0"/>
          </a:p>
          <a:p>
            <a:r>
              <a:rPr lang="es-MX" dirty="0"/>
              <a:t>a) </a:t>
            </a:r>
            <a:r>
              <a:rPr lang="es-MX" i="1" dirty="0"/>
              <a:t>Pseudomonas aeruginosa</a:t>
            </a:r>
          </a:p>
          <a:p>
            <a:r>
              <a:rPr lang="es-MX" dirty="0"/>
              <a:t>b) </a:t>
            </a:r>
            <a:r>
              <a:rPr lang="es-MX" i="1" dirty="0">
                <a:highlight>
                  <a:srgbClr val="FFFF00"/>
                </a:highlight>
              </a:rPr>
              <a:t>Staphylococcus aureus</a:t>
            </a:r>
          </a:p>
          <a:p>
            <a:r>
              <a:rPr lang="es-MX" dirty="0"/>
              <a:t>c) </a:t>
            </a:r>
            <a:r>
              <a:rPr lang="es-MX" i="1" dirty="0"/>
              <a:t>Mycoplasma pneumoniae</a:t>
            </a:r>
          </a:p>
          <a:p>
            <a:r>
              <a:rPr lang="es-MX" dirty="0"/>
              <a:t>d) </a:t>
            </a:r>
            <a:r>
              <a:rPr lang="es-MX" i="1" dirty="0" err="1"/>
              <a:t>Acinetobacter</a:t>
            </a:r>
            <a:r>
              <a:rPr lang="es-MX" i="1" dirty="0"/>
              <a:t> </a:t>
            </a:r>
            <a:r>
              <a:rPr lang="es-MX" i="1" dirty="0" err="1"/>
              <a:t>calcoaceticus-baumannii</a:t>
            </a:r>
            <a:endParaRPr lang="es-MX" i="1" dirty="0"/>
          </a:p>
        </p:txBody>
      </p:sp>
      <p:sp>
        <p:nvSpPr>
          <p:cNvPr id="4" name="Marcador de número de diapositiva 3">
            <a:extLst>
              <a:ext uri="{FF2B5EF4-FFF2-40B4-BE49-F238E27FC236}">
                <a16:creationId xmlns:a16="http://schemas.microsoft.com/office/drawing/2014/main" id="{B6ED798B-7A71-421D-8CC4-B4E4AAD43208}"/>
              </a:ext>
            </a:extLst>
          </p:cNvPr>
          <p:cNvSpPr>
            <a:spLocks noGrp="1"/>
          </p:cNvSpPr>
          <p:nvPr>
            <p:ph type="sldNum" sz="quarter" idx="12"/>
          </p:nvPr>
        </p:nvSpPr>
        <p:spPr/>
        <p:txBody>
          <a:bodyPr/>
          <a:lstStyle/>
          <a:p>
            <a:fld id="{5572533A-489D-4129-8C61-A25C86865DB3}" type="slidenum">
              <a:rPr lang="es-MX" smtClean="0"/>
              <a:t>27</a:t>
            </a:fld>
            <a:endParaRPr lang="es-MX"/>
          </a:p>
        </p:txBody>
      </p:sp>
    </p:spTree>
    <p:extLst>
      <p:ext uri="{BB962C8B-B14F-4D97-AF65-F5344CB8AC3E}">
        <p14:creationId xmlns:p14="http://schemas.microsoft.com/office/powerpoint/2010/main" val="990151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0BB632-3E78-45BD-84C7-BA899AFA32CF}"/>
              </a:ext>
            </a:extLst>
          </p:cNvPr>
          <p:cNvSpPr>
            <a:spLocks noGrp="1"/>
          </p:cNvSpPr>
          <p:nvPr>
            <p:ph type="title"/>
          </p:nvPr>
        </p:nvSpPr>
        <p:spPr/>
        <p:txBody>
          <a:bodyPr/>
          <a:lstStyle/>
          <a:p>
            <a:r>
              <a:rPr lang="es-MX" dirty="0"/>
              <a:t>Caso Clínico 2. Pregunta 3. </a:t>
            </a:r>
          </a:p>
        </p:txBody>
      </p:sp>
      <p:sp>
        <p:nvSpPr>
          <p:cNvPr id="3" name="Marcador de contenido 2">
            <a:extLst>
              <a:ext uri="{FF2B5EF4-FFF2-40B4-BE49-F238E27FC236}">
                <a16:creationId xmlns:a16="http://schemas.microsoft.com/office/drawing/2014/main" id="{5AD92F1F-16D0-4722-BF3F-84C4729BE15C}"/>
              </a:ext>
            </a:extLst>
          </p:cNvPr>
          <p:cNvSpPr>
            <a:spLocks noGrp="1"/>
          </p:cNvSpPr>
          <p:nvPr>
            <p:ph idx="1"/>
          </p:nvPr>
        </p:nvSpPr>
        <p:spPr/>
        <p:txBody>
          <a:bodyPr>
            <a:normAutofit fontScale="92500" lnSpcReduction="10000"/>
          </a:bodyPr>
          <a:lstStyle/>
          <a:p>
            <a:r>
              <a:rPr lang="es-MX" dirty="0"/>
              <a:t>En el periodo posterior a una infección por influenza, pueden presentarse complicaciones infecciosas por agentes bacterianos. De los siguientes ¿cuál sería uno de los más frecuentes?</a:t>
            </a:r>
          </a:p>
          <a:p>
            <a:endParaRPr lang="es-MX" dirty="0"/>
          </a:p>
          <a:p>
            <a:r>
              <a:rPr lang="es-MX" dirty="0"/>
              <a:t>b) </a:t>
            </a:r>
            <a:r>
              <a:rPr lang="es-MX" i="1" dirty="0">
                <a:highlight>
                  <a:srgbClr val="FFFF00"/>
                </a:highlight>
              </a:rPr>
              <a:t>Staphylococcus aureus</a:t>
            </a:r>
          </a:p>
          <a:p>
            <a:endParaRPr lang="es-MX" i="1" dirty="0">
              <a:highlight>
                <a:srgbClr val="FFFF00"/>
              </a:highlight>
            </a:endParaRPr>
          </a:p>
          <a:p>
            <a:pPr marL="0" indent="0">
              <a:buNone/>
            </a:pPr>
            <a:r>
              <a:rPr lang="es-MX" dirty="0"/>
              <a:t>Las coinfecciones bacterianas post-influenza se caracterizan por el predominio de bacterias encapsuladas: neumococo, S. aureus y H. influenzae se encuentran con frecuencia. Los organismos gramnegativos pueden presentarse, pero con más frecuencia en el contexto de una complicación intrahospitalaria o después de exposición prolongada a antibióticos.</a:t>
            </a:r>
          </a:p>
        </p:txBody>
      </p:sp>
      <p:sp>
        <p:nvSpPr>
          <p:cNvPr id="4" name="Marcador de número de diapositiva 3">
            <a:extLst>
              <a:ext uri="{FF2B5EF4-FFF2-40B4-BE49-F238E27FC236}">
                <a16:creationId xmlns:a16="http://schemas.microsoft.com/office/drawing/2014/main" id="{4C98A374-D3A9-457B-8C23-AC2694B29E7B}"/>
              </a:ext>
            </a:extLst>
          </p:cNvPr>
          <p:cNvSpPr>
            <a:spLocks noGrp="1"/>
          </p:cNvSpPr>
          <p:nvPr>
            <p:ph type="sldNum" sz="quarter" idx="12"/>
          </p:nvPr>
        </p:nvSpPr>
        <p:spPr/>
        <p:txBody>
          <a:bodyPr/>
          <a:lstStyle/>
          <a:p>
            <a:fld id="{5572533A-489D-4129-8C61-A25C86865DB3}" type="slidenum">
              <a:rPr lang="es-MX" smtClean="0"/>
              <a:t>28</a:t>
            </a:fld>
            <a:endParaRPr lang="es-MX"/>
          </a:p>
        </p:txBody>
      </p:sp>
    </p:spTree>
    <p:extLst>
      <p:ext uri="{BB962C8B-B14F-4D97-AF65-F5344CB8AC3E}">
        <p14:creationId xmlns:p14="http://schemas.microsoft.com/office/powerpoint/2010/main" val="8401801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Arrow Connector 10">
            <a:extLst>
              <a:ext uri="{FF2B5EF4-FFF2-40B4-BE49-F238E27FC236}">
                <a16:creationId xmlns:a16="http://schemas.microsoft.com/office/drawing/2014/main" id="{E4A809D5-3600-46D4-A466-67F2349A54F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93776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6" name="Marcador de contenido 5">
            <a:extLst>
              <a:ext uri="{FF2B5EF4-FFF2-40B4-BE49-F238E27FC236}">
                <a16:creationId xmlns:a16="http://schemas.microsoft.com/office/drawing/2014/main" id="{F81D2394-5440-45DE-A46A-F72F15AF28D6}"/>
              </a:ext>
            </a:extLst>
          </p:cNvPr>
          <p:cNvPicPr>
            <a:picLocks noGrp="1" noChangeAspect="1"/>
          </p:cNvPicPr>
          <p:nvPr>
            <p:ph sz="half" idx="2"/>
          </p:nvPr>
        </p:nvPicPr>
        <p:blipFill rotWithShape="1">
          <a:blip r:embed="rId2"/>
          <a:srcRect l="4118" r="3364"/>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 name="Título 1">
            <a:extLst>
              <a:ext uri="{FF2B5EF4-FFF2-40B4-BE49-F238E27FC236}">
                <a16:creationId xmlns:a16="http://schemas.microsoft.com/office/drawing/2014/main" id="{F813FDD2-B860-47B0-9C6E-1D901824C327}"/>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a:t>Caso clínico 2. Pregunta 4.</a:t>
            </a:r>
          </a:p>
        </p:txBody>
      </p:sp>
      <p:sp>
        <p:nvSpPr>
          <p:cNvPr id="3" name="Marcador de contenido 2">
            <a:extLst>
              <a:ext uri="{FF2B5EF4-FFF2-40B4-BE49-F238E27FC236}">
                <a16:creationId xmlns:a16="http://schemas.microsoft.com/office/drawing/2014/main" id="{57814427-F50F-4B15-B077-C82D8BE41BA0}"/>
              </a:ext>
            </a:extLst>
          </p:cNvPr>
          <p:cNvSpPr>
            <a:spLocks noGrp="1"/>
          </p:cNvSpPr>
          <p:nvPr>
            <p:ph sz="half" idx="1"/>
          </p:nvPr>
        </p:nvSpPr>
        <p:spPr>
          <a:xfrm>
            <a:off x="655321" y="2575033"/>
            <a:ext cx="5120113" cy="3917839"/>
          </a:xfrm>
        </p:spPr>
        <p:txBody>
          <a:bodyPr vert="horz" lIns="91440" tIns="45720" rIns="91440" bIns="45720" rtlCol="0">
            <a:normAutofit lnSpcReduction="10000"/>
          </a:bodyPr>
          <a:lstStyle/>
          <a:p>
            <a:r>
              <a:rPr lang="en-US" sz="2000" dirty="0"/>
              <a:t>El </a:t>
            </a:r>
            <a:r>
              <a:rPr lang="en-US" sz="2000" dirty="0" err="1"/>
              <a:t>paciente</a:t>
            </a:r>
            <a:r>
              <a:rPr lang="en-US" sz="2000" dirty="0"/>
              <a:t> </a:t>
            </a:r>
            <a:r>
              <a:rPr lang="en-US" sz="2000" dirty="0" err="1"/>
              <a:t>fue</a:t>
            </a:r>
            <a:r>
              <a:rPr lang="en-US" sz="2000" dirty="0"/>
              <a:t> </a:t>
            </a:r>
            <a:r>
              <a:rPr lang="en-US" sz="2000" dirty="0" err="1"/>
              <a:t>hospitalizado</a:t>
            </a:r>
            <a:r>
              <a:rPr lang="en-US" sz="2000" dirty="0"/>
              <a:t>. Su </a:t>
            </a:r>
            <a:r>
              <a:rPr lang="en-US" sz="2000" dirty="0" err="1"/>
              <a:t>esposa</a:t>
            </a:r>
            <a:r>
              <a:rPr lang="en-US" sz="2000" dirty="0"/>
              <a:t> le </a:t>
            </a:r>
            <a:r>
              <a:rPr lang="en-US" sz="2000" dirty="0" err="1"/>
              <a:t>solicita</a:t>
            </a:r>
            <a:r>
              <a:rPr lang="en-US" sz="2000" dirty="0"/>
              <a:t> con </a:t>
            </a:r>
            <a:r>
              <a:rPr lang="en-US" sz="2000" dirty="0" err="1"/>
              <a:t>angustia</a:t>
            </a:r>
            <a:r>
              <a:rPr lang="en-US" sz="2000" dirty="0"/>
              <a:t> que le </a:t>
            </a:r>
            <a:r>
              <a:rPr lang="en-US" sz="2000" dirty="0" err="1"/>
              <a:t>prescriba</a:t>
            </a:r>
            <a:r>
              <a:rPr lang="en-US" sz="2000" dirty="0"/>
              <a:t> </a:t>
            </a:r>
            <a:r>
              <a:rPr lang="en-US" sz="2000" dirty="0" err="1"/>
              <a:t>algo</a:t>
            </a:r>
            <a:r>
              <a:rPr lang="en-US" sz="2000" dirty="0"/>
              <a:t> para </a:t>
            </a:r>
            <a:r>
              <a:rPr lang="en-US" sz="2000" dirty="0" err="1"/>
              <a:t>evitar</a:t>
            </a:r>
            <a:r>
              <a:rPr lang="en-US" sz="2000" dirty="0"/>
              <a:t> que </a:t>
            </a:r>
            <a:r>
              <a:rPr lang="en-US" sz="2000" dirty="0" err="1"/>
              <a:t>sus</a:t>
            </a:r>
            <a:r>
              <a:rPr lang="en-US" sz="2000" dirty="0"/>
              <a:t> </a:t>
            </a:r>
            <a:r>
              <a:rPr lang="en-US" sz="2000" dirty="0" err="1"/>
              <a:t>hijos</a:t>
            </a:r>
            <a:r>
              <a:rPr lang="en-US" sz="2000" dirty="0"/>
              <a:t> </a:t>
            </a:r>
            <a:r>
              <a:rPr lang="en-US" sz="2000" dirty="0" err="1"/>
              <a:t>desarrollen</a:t>
            </a:r>
            <a:r>
              <a:rPr lang="en-US" sz="2000" dirty="0"/>
              <a:t> la </a:t>
            </a:r>
            <a:r>
              <a:rPr lang="en-US" sz="2000" dirty="0" err="1"/>
              <a:t>enfermedad</a:t>
            </a:r>
            <a:r>
              <a:rPr lang="en-US" sz="2000" dirty="0"/>
              <a:t>. </a:t>
            </a:r>
            <a:r>
              <a:rPr lang="en-US" sz="2000" dirty="0" err="1"/>
              <a:t>Usted</a:t>
            </a:r>
            <a:r>
              <a:rPr lang="en-US" sz="2000" dirty="0"/>
              <a:t> </a:t>
            </a:r>
            <a:r>
              <a:rPr lang="en-US" sz="2000" dirty="0" err="1"/>
              <a:t>toma</a:t>
            </a:r>
            <a:r>
              <a:rPr lang="en-US" sz="2000" dirty="0"/>
              <a:t> la </a:t>
            </a:r>
            <a:r>
              <a:rPr lang="en-US" sz="2000" dirty="0" err="1"/>
              <a:t>siguiente</a:t>
            </a:r>
            <a:r>
              <a:rPr lang="en-US" sz="2000" dirty="0"/>
              <a:t> </a:t>
            </a:r>
            <a:r>
              <a:rPr lang="en-US" sz="2000" dirty="0" err="1"/>
              <a:t>decisión</a:t>
            </a:r>
            <a:r>
              <a:rPr lang="en-US" sz="2000" dirty="0"/>
              <a:t>:</a:t>
            </a:r>
          </a:p>
          <a:p>
            <a:endParaRPr lang="en-US" sz="2000" dirty="0"/>
          </a:p>
          <a:p>
            <a:r>
              <a:rPr lang="en-US" sz="2000" dirty="0"/>
              <a:t>a) Prescribe </a:t>
            </a:r>
            <a:r>
              <a:rPr lang="en-US" sz="2000" dirty="0" err="1"/>
              <a:t>tratamiento</a:t>
            </a:r>
            <a:r>
              <a:rPr lang="en-US" sz="2000" dirty="0"/>
              <a:t> con oseltamivir a </a:t>
            </a:r>
            <a:r>
              <a:rPr lang="en-US" sz="2000" dirty="0" err="1"/>
              <a:t>toda</a:t>
            </a:r>
            <a:r>
              <a:rPr lang="en-US" sz="2000" dirty="0"/>
              <a:t> la </a:t>
            </a:r>
            <a:r>
              <a:rPr lang="en-US" sz="2000" dirty="0" err="1"/>
              <a:t>familia</a:t>
            </a:r>
            <a:endParaRPr lang="en-US" sz="2000" dirty="0"/>
          </a:p>
          <a:p>
            <a:r>
              <a:rPr lang="en-US" sz="2000" dirty="0"/>
              <a:t>b) Les </a:t>
            </a:r>
            <a:r>
              <a:rPr lang="en-US" sz="2000" dirty="0" err="1"/>
              <a:t>solicita</a:t>
            </a:r>
            <a:r>
              <a:rPr lang="en-US" sz="2000" dirty="0"/>
              <a:t> que </a:t>
            </a:r>
            <a:r>
              <a:rPr lang="en-US" sz="2000" dirty="0" err="1"/>
              <a:t>en</a:t>
            </a:r>
            <a:r>
              <a:rPr lang="en-US" sz="2000" dirty="0"/>
              <a:t> </a:t>
            </a:r>
            <a:r>
              <a:rPr lang="en-US" sz="2000" dirty="0" err="1"/>
              <a:t>caso</a:t>
            </a:r>
            <a:r>
              <a:rPr lang="en-US" sz="2000" dirty="0"/>
              <a:t> de </a:t>
            </a:r>
            <a:r>
              <a:rPr lang="en-US" sz="2000" dirty="0" err="1"/>
              <a:t>desarrollar</a:t>
            </a:r>
            <a:r>
              <a:rPr lang="en-US" sz="2000" dirty="0"/>
              <a:t> </a:t>
            </a:r>
            <a:r>
              <a:rPr lang="en-US" sz="2000" dirty="0" err="1"/>
              <a:t>síntomas</a:t>
            </a:r>
            <a:r>
              <a:rPr lang="en-US" sz="2000" dirty="0"/>
              <a:t>, </a:t>
            </a:r>
            <a:r>
              <a:rPr lang="en-US" sz="2000" dirty="0" err="1"/>
              <a:t>acudan</a:t>
            </a:r>
            <a:r>
              <a:rPr lang="en-US" sz="2000" dirty="0"/>
              <a:t> a </a:t>
            </a:r>
            <a:r>
              <a:rPr lang="en-US" sz="2000" dirty="0" err="1"/>
              <a:t>consulta</a:t>
            </a:r>
            <a:r>
              <a:rPr lang="en-US" sz="2000" dirty="0"/>
              <a:t> para </a:t>
            </a:r>
            <a:r>
              <a:rPr lang="en-US" sz="2000" dirty="0" err="1"/>
              <a:t>valoración</a:t>
            </a:r>
            <a:endParaRPr lang="en-US" sz="2000" dirty="0"/>
          </a:p>
          <a:p>
            <a:r>
              <a:rPr lang="en-US" sz="2000" dirty="0"/>
              <a:t>c) Por el </a:t>
            </a:r>
            <a:r>
              <a:rPr lang="en-US" sz="2000" dirty="0" err="1"/>
              <a:t>tiempo</a:t>
            </a:r>
            <a:r>
              <a:rPr lang="en-US" sz="2000" dirty="0"/>
              <a:t> de </a:t>
            </a:r>
            <a:r>
              <a:rPr lang="en-US" sz="2000" dirty="0" err="1"/>
              <a:t>evolución</a:t>
            </a:r>
            <a:r>
              <a:rPr lang="en-US" sz="2000" dirty="0"/>
              <a:t> de </a:t>
            </a:r>
            <a:r>
              <a:rPr lang="en-US" sz="2000" dirty="0" err="1"/>
              <a:t>su</a:t>
            </a:r>
            <a:r>
              <a:rPr lang="en-US" sz="2000" dirty="0"/>
              <a:t> familiar, decide </a:t>
            </a:r>
            <a:r>
              <a:rPr lang="en-US" sz="2000" dirty="0" err="1"/>
              <a:t>iniciar</a:t>
            </a:r>
            <a:r>
              <a:rPr lang="en-US" sz="2000" dirty="0"/>
              <a:t> </a:t>
            </a:r>
            <a:r>
              <a:rPr lang="en-US" sz="2000" dirty="0" err="1"/>
              <a:t>profilaxis</a:t>
            </a:r>
            <a:r>
              <a:rPr lang="en-US" sz="2000" dirty="0"/>
              <a:t> con </a:t>
            </a:r>
            <a:r>
              <a:rPr lang="en-US" sz="2000" dirty="0" err="1"/>
              <a:t>antivirales</a:t>
            </a:r>
            <a:endParaRPr lang="en-US" sz="2000" dirty="0"/>
          </a:p>
          <a:p>
            <a:r>
              <a:rPr lang="en-US" sz="2000" dirty="0"/>
              <a:t>d) Indica </a:t>
            </a:r>
            <a:r>
              <a:rPr lang="en-US" sz="2000" dirty="0" err="1"/>
              <a:t>cefixima</a:t>
            </a:r>
            <a:r>
              <a:rPr lang="en-US" sz="2000" dirty="0"/>
              <a:t> </a:t>
            </a:r>
            <a:r>
              <a:rPr lang="en-US" sz="2000" dirty="0" err="1"/>
              <a:t>por</a:t>
            </a:r>
            <a:r>
              <a:rPr lang="en-US" sz="2000" dirty="0"/>
              <a:t> </a:t>
            </a:r>
            <a:r>
              <a:rPr lang="en-US" sz="2000" dirty="0" err="1"/>
              <a:t>vía</a:t>
            </a:r>
            <a:r>
              <a:rPr lang="en-US" sz="2000" dirty="0"/>
              <a:t> oral a la </a:t>
            </a:r>
            <a:r>
              <a:rPr lang="en-US" sz="2000" dirty="0" err="1"/>
              <a:t>familia</a:t>
            </a:r>
            <a:endParaRPr lang="en-US" sz="2000" dirty="0"/>
          </a:p>
        </p:txBody>
      </p:sp>
      <p:sp>
        <p:nvSpPr>
          <p:cNvPr id="4" name="Marcador de número de diapositiva 3">
            <a:extLst>
              <a:ext uri="{FF2B5EF4-FFF2-40B4-BE49-F238E27FC236}">
                <a16:creationId xmlns:a16="http://schemas.microsoft.com/office/drawing/2014/main" id="{572D64CF-688C-4432-9241-32CD4F655576}"/>
              </a:ext>
            </a:extLst>
          </p:cNvPr>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spcAft>
                <a:spcPts val="600"/>
              </a:spcAft>
              <a:defRPr/>
            </a:pPr>
            <a:fld id="{5572533A-489D-4129-8C61-A25C86865DB3}" type="slidenum">
              <a:rPr lang="en-US" smtClean="0">
                <a:solidFill>
                  <a:prstClr val="black">
                    <a:tint val="75000"/>
                  </a:prstClr>
                </a:solidFill>
                <a:latin typeface="Calibri" panose="020F0502020204030204"/>
              </a:rPr>
              <a:pPr>
                <a:spcAft>
                  <a:spcPts val="600"/>
                </a:spcAft>
                <a:defRPr/>
              </a:pPr>
              <a:t>29</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31822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p:txBody>
          <a:bodyPr/>
          <a:lstStyle/>
          <a:p>
            <a:r>
              <a:rPr lang="es-MX" dirty="0"/>
              <a:t>Caso Clínico 1</a:t>
            </a:r>
          </a:p>
        </p:txBody>
      </p:sp>
      <p:sp>
        <p:nvSpPr>
          <p:cNvPr id="3" name="Marcador de contenido 2">
            <a:extLst>
              <a:ext uri="{FF2B5EF4-FFF2-40B4-BE49-F238E27FC236}">
                <a16:creationId xmlns:a16="http://schemas.microsoft.com/office/drawing/2014/main" id="{28DBB191-C5F0-4A32-99AC-CC63505368DC}"/>
              </a:ext>
            </a:extLst>
          </p:cNvPr>
          <p:cNvSpPr>
            <a:spLocks noGrp="1"/>
          </p:cNvSpPr>
          <p:nvPr>
            <p:ph idx="1"/>
          </p:nvPr>
        </p:nvSpPr>
        <p:spPr/>
        <p:txBody>
          <a:bodyPr/>
          <a:lstStyle/>
          <a:p>
            <a:r>
              <a:rPr lang="es-MX" dirty="0"/>
              <a:t>Acude a consulta mujer de 32 años de edad, previamente sana, quien cursa su 32ª semana de gestación, en un segundo embarazo, de producto único, con control prenatal adecuado.</a:t>
            </a:r>
          </a:p>
          <a:p>
            <a:endParaRPr lang="es-MX" dirty="0"/>
          </a:p>
          <a:p>
            <a:r>
              <a:rPr lang="es-MX" dirty="0"/>
              <a:t> Consumo únicamente de ácido fólico.</a:t>
            </a:r>
          </a:p>
        </p:txBody>
      </p:sp>
      <p:sp>
        <p:nvSpPr>
          <p:cNvPr id="4" name="Marcador de número de diapositiva 3">
            <a:extLst>
              <a:ext uri="{FF2B5EF4-FFF2-40B4-BE49-F238E27FC236}">
                <a16:creationId xmlns:a16="http://schemas.microsoft.com/office/drawing/2014/main" id="{4431FD48-4D28-47F4-B334-2F4E83C5B691}"/>
              </a:ext>
            </a:extLst>
          </p:cNvPr>
          <p:cNvSpPr>
            <a:spLocks noGrp="1"/>
          </p:cNvSpPr>
          <p:nvPr>
            <p:ph type="sldNum" sz="quarter" idx="12"/>
          </p:nvPr>
        </p:nvSpPr>
        <p:spPr/>
        <p:txBody>
          <a:bodyPr/>
          <a:lstStyle/>
          <a:p>
            <a:fld id="{5572533A-489D-4129-8C61-A25C86865DB3}" type="slidenum">
              <a:rPr lang="es-MX" smtClean="0"/>
              <a:t>3</a:t>
            </a:fld>
            <a:endParaRPr lang="es-MX"/>
          </a:p>
        </p:txBody>
      </p:sp>
    </p:spTree>
    <p:extLst>
      <p:ext uri="{BB962C8B-B14F-4D97-AF65-F5344CB8AC3E}">
        <p14:creationId xmlns:p14="http://schemas.microsoft.com/office/powerpoint/2010/main" val="30394967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13FDD2-B860-47B0-9C6E-1D901824C327}"/>
              </a:ext>
            </a:extLst>
          </p:cNvPr>
          <p:cNvSpPr>
            <a:spLocks noGrp="1"/>
          </p:cNvSpPr>
          <p:nvPr>
            <p:ph type="title"/>
          </p:nvPr>
        </p:nvSpPr>
        <p:spPr/>
        <p:txBody>
          <a:bodyPr/>
          <a:lstStyle/>
          <a:p>
            <a:r>
              <a:rPr lang="es-MX" dirty="0"/>
              <a:t>Caso clínico 2. Pregunta 4.</a:t>
            </a:r>
          </a:p>
        </p:txBody>
      </p:sp>
      <p:sp>
        <p:nvSpPr>
          <p:cNvPr id="3" name="Marcador de contenido 2">
            <a:extLst>
              <a:ext uri="{FF2B5EF4-FFF2-40B4-BE49-F238E27FC236}">
                <a16:creationId xmlns:a16="http://schemas.microsoft.com/office/drawing/2014/main" id="{57814427-F50F-4B15-B077-C82D8BE41BA0}"/>
              </a:ext>
            </a:extLst>
          </p:cNvPr>
          <p:cNvSpPr>
            <a:spLocks noGrp="1"/>
          </p:cNvSpPr>
          <p:nvPr>
            <p:ph idx="1"/>
          </p:nvPr>
        </p:nvSpPr>
        <p:spPr/>
        <p:txBody>
          <a:bodyPr>
            <a:normAutofit lnSpcReduction="10000"/>
          </a:bodyPr>
          <a:lstStyle/>
          <a:p>
            <a:r>
              <a:rPr lang="es-MX" dirty="0"/>
              <a:t>El paciente fue hospitalizado. Su esposa le solicita con angustia que le prescriba algo para evitar que sus hijos desarrollen la enfermedad. Usted toma la siguiente decisión:</a:t>
            </a:r>
          </a:p>
          <a:p>
            <a:endParaRPr lang="es-MX" dirty="0"/>
          </a:p>
          <a:p>
            <a:r>
              <a:rPr lang="es-MX" dirty="0"/>
              <a:t>a) Prescribe tratamiento con oseltamivir a toda la familia</a:t>
            </a:r>
          </a:p>
          <a:p>
            <a:r>
              <a:rPr lang="es-MX" dirty="0">
                <a:highlight>
                  <a:srgbClr val="FFFF00"/>
                </a:highlight>
              </a:rPr>
              <a:t>b) Les solicita que en caso de desarrollar síntomas, acudan a consulta para valoración</a:t>
            </a:r>
          </a:p>
          <a:p>
            <a:r>
              <a:rPr lang="es-MX" dirty="0"/>
              <a:t>c) Por el tiempo de evolución de su familiar, decide iniciar profilaxis con antivirales</a:t>
            </a:r>
          </a:p>
          <a:p>
            <a:r>
              <a:rPr lang="es-MX" dirty="0"/>
              <a:t>d) Indica </a:t>
            </a:r>
            <a:r>
              <a:rPr lang="es-MX" dirty="0" err="1"/>
              <a:t>cefixima</a:t>
            </a:r>
            <a:r>
              <a:rPr lang="es-MX" dirty="0"/>
              <a:t> por vía oral a la familia</a:t>
            </a:r>
          </a:p>
        </p:txBody>
      </p:sp>
      <p:sp>
        <p:nvSpPr>
          <p:cNvPr id="4" name="Marcador de número de diapositiva 3">
            <a:extLst>
              <a:ext uri="{FF2B5EF4-FFF2-40B4-BE49-F238E27FC236}">
                <a16:creationId xmlns:a16="http://schemas.microsoft.com/office/drawing/2014/main" id="{B58BC277-1FBF-4976-9299-1EA0F53F869F}"/>
              </a:ext>
            </a:extLst>
          </p:cNvPr>
          <p:cNvSpPr>
            <a:spLocks noGrp="1"/>
          </p:cNvSpPr>
          <p:nvPr>
            <p:ph type="sldNum" sz="quarter" idx="12"/>
          </p:nvPr>
        </p:nvSpPr>
        <p:spPr/>
        <p:txBody>
          <a:bodyPr/>
          <a:lstStyle/>
          <a:p>
            <a:fld id="{5572533A-489D-4129-8C61-A25C86865DB3}" type="slidenum">
              <a:rPr lang="es-MX" smtClean="0"/>
              <a:t>30</a:t>
            </a:fld>
            <a:endParaRPr lang="es-MX"/>
          </a:p>
        </p:txBody>
      </p:sp>
    </p:spTree>
    <p:extLst>
      <p:ext uri="{BB962C8B-B14F-4D97-AF65-F5344CB8AC3E}">
        <p14:creationId xmlns:p14="http://schemas.microsoft.com/office/powerpoint/2010/main" val="23045466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13FDD2-B860-47B0-9C6E-1D901824C327}"/>
              </a:ext>
            </a:extLst>
          </p:cNvPr>
          <p:cNvSpPr>
            <a:spLocks noGrp="1"/>
          </p:cNvSpPr>
          <p:nvPr>
            <p:ph type="title"/>
          </p:nvPr>
        </p:nvSpPr>
        <p:spPr/>
        <p:txBody>
          <a:bodyPr/>
          <a:lstStyle/>
          <a:p>
            <a:r>
              <a:rPr lang="es-MX" dirty="0"/>
              <a:t>Caso clínico 2. Pregunta 4.</a:t>
            </a:r>
          </a:p>
        </p:txBody>
      </p:sp>
      <p:sp>
        <p:nvSpPr>
          <p:cNvPr id="3" name="Marcador de contenido 2">
            <a:extLst>
              <a:ext uri="{FF2B5EF4-FFF2-40B4-BE49-F238E27FC236}">
                <a16:creationId xmlns:a16="http://schemas.microsoft.com/office/drawing/2014/main" id="{57814427-F50F-4B15-B077-C82D8BE41BA0}"/>
              </a:ext>
            </a:extLst>
          </p:cNvPr>
          <p:cNvSpPr>
            <a:spLocks noGrp="1"/>
          </p:cNvSpPr>
          <p:nvPr>
            <p:ph idx="1"/>
          </p:nvPr>
        </p:nvSpPr>
        <p:spPr/>
        <p:txBody>
          <a:bodyPr>
            <a:normAutofit fontScale="92500" lnSpcReduction="10000"/>
          </a:bodyPr>
          <a:lstStyle/>
          <a:p>
            <a:r>
              <a:rPr lang="es-MX" dirty="0"/>
              <a:t>El paciente fue hospitalizado. Su esposa le solicita con angustia que le prescriba algo para evitar que sus hijos desarrollen la enfermedad. Usted toma la siguiente decisión:</a:t>
            </a:r>
          </a:p>
          <a:p>
            <a:endParaRPr lang="es-MX" dirty="0">
              <a:highlight>
                <a:srgbClr val="FFFF00"/>
              </a:highlight>
            </a:endParaRPr>
          </a:p>
          <a:p>
            <a:r>
              <a:rPr lang="es-MX" dirty="0">
                <a:highlight>
                  <a:srgbClr val="FFFF00"/>
                </a:highlight>
              </a:rPr>
              <a:t>b) Les solicita que en caso de desarrollar síntomas, acudan a consulta para valoración</a:t>
            </a:r>
          </a:p>
          <a:p>
            <a:endParaRPr lang="es-MX" dirty="0">
              <a:highlight>
                <a:srgbClr val="FFFF00"/>
              </a:highlight>
            </a:endParaRPr>
          </a:p>
          <a:p>
            <a:pPr marL="0" indent="0">
              <a:buNone/>
            </a:pPr>
            <a:r>
              <a:rPr lang="es-MX" dirty="0"/>
              <a:t>No debe ofrecerse tratamiento antiviral como profilaxis. Esta puede ofrecerse, pero debe valorarse con mucho cuidado, y sólo utilizarse en casos excepcionales. Por el tiempo de evolución del paciente, es poco probable que pueda ser de utilidad en este caso.</a:t>
            </a:r>
          </a:p>
        </p:txBody>
      </p:sp>
      <p:sp>
        <p:nvSpPr>
          <p:cNvPr id="4" name="Marcador de número de diapositiva 3">
            <a:extLst>
              <a:ext uri="{FF2B5EF4-FFF2-40B4-BE49-F238E27FC236}">
                <a16:creationId xmlns:a16="http://schemas.microsoft.com/office/drawing/2014/main" id="{2BD445B7-D8CC-4D00-B44B-72D984C84DAA}"/>
              </a:ext>
            </a:extLst>
          </p:cNvPr>
          <p:cNvSpPr>
            <a:spLocks noGrp="1"/>
          </p:cNvSpPr>
          <p:nvPr>
            <p:ph type="sldNum" sz="quarter" idx="12"/>
          </p:nvPr>
        </p:nvSpPr>
        <p:spPr/>
        <p:txBody>
          <a:bodyPr/>
          <a:lstStyle/>
          <a:p>
            <a:fld id="{5572533A-489D-4129-8C61-A25C86865DB3}" type="slidenum">
              <a:rPr lang="es-MX" smtClean="0"/>
              <a:t>31</a:t>
            </a:fld>
            <a:endParaRPr lang="es-MX"/>
          </a:p>
        </p:txBody>
      </p:sp>
    </p:spTree>
    <p:extLst>
      <p:ext uri="{BB962C8B-B14F-4D97-AF65-F5344CB8AC3E}">
        <p14:creationId xmlns:p14="http://schemas.microsoft.com/office/powerpoint/2010/main" val="3501107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4D663-250D-4FB3-880A-454A3E4F62EC}"/>
              </a:ext>
            </a:extLst>
          </p:cNvPr>
          <p:cNvSpPr>
            <a:spLocks noGrp="1"/>
          </p:cNvSpPr>
          <p:nvPr>
            <p:ph type="title"/>
          </p:nvPr>
        </p:nvSpPr>
        <p:spPr/>
        <p:txBody>
          <a:bodyPr/>
          <a:lstStyle/>
          <a:p>
            <a:r>
              <a:rPr lang="es-MX" dirty="0"/>
              <a:t>Caso Clínico 2. Pregunta 5.</a:t>
            </a:r>
          </a:p>
        </p:txBody>
      </p:sp>
      <p:sp>
        <p:nvSpPr>
          <p:cNvPr id="3" name="Marcador de contenido 2">
            <a:extLst>
              <a:ext uri="{FF2B5EF4-FFF2-40B4-BE49-F238E27FC236}">
                <a16:creationId xmlns:a16="http://schemas.microsoft.com/office/drawing/2014/main" id="{5EE6E5E1-AA55-40E3-B65D-D784A98E4E4D}"/>
              </a:ext>
            </a:extLst>
          </p:cNvPr>
          <p:cNvSpPr>
            <a:spLocks noGrp="1"/>
          </p:cNvSpPr>
          <p:nvPr>
            <p:ph idx="1"/>
          </p:nvPr>
        </p:nvSpPr>
        <p:spPr/>
        <p:txBody>
          <a:bodyPr/>
          <a:lstStyle/>
          <a:p>
            <a:r>
              <a:rPr lang="es-MX" dirty="0"/>
              <a:t>Además de la vacunación (sus dos hijos y él tienen claras indicaciones para la misma), ¿cuál de las siguientes medidas ha mostrado asociarse fuertemente con la prevención de esta infección?</a:t>
            </a:r>
          </a:p>
          <a:p>
            <a:endParaRPr lang="es-MX" dirty="0"/>
          </a:p>
          <a:p>
            <a:r>
              <a:rPr lang="es-MX" dirty="0"/>
              <a:t>a) Uso de cubrebocas</a:t>
            </a:r>
          </a:p>
          <a:p>
            <a:r>
              <a:rPr lang="es-MX" dirty="0"/>
              <a:t>b) Profilaxis con antivirales</a:t>
            </a:r>
          </a:p>
          <a:p>
            <a:r>
              <a:rPr lang="es-MX" dirty="0"/>
              <a:t>c) Higiene de manos</a:t>
            </a:r>
          </a:p>
          <a:p>
            <a:r>
              <a:rPr lang="es-MX" dirty="0"/>
              <a:t>d) Medidas de distanciamiento social</a:t>
            </a:r>
          </a:p>
        </p:txBody>
      </p:sp>
      <p:sp>
        <p:nvSpPr>
          <p:cNvPr id="4" name="Marcador de número de diapositiva 3">
            <a:extLst>
              <a:ext uri="{FF2B5EF4-FFF2-40B4-BE49-F238E27FC236}">
                <a16:creationId xmlns:a16="http://schemas.microsoft.com/office/drawing/2014/main" id="{62411C16-5AA4-4CC3-807F-A6D6BD47ECC3}"/>
              </a:ext>
            </a:extLst>
          </p:cNvPr>
          <p:cNvSpPr>
            <a:spLocks noGrp="1"/>
          </p:cNvSpPr>
          <p:nvPr>
            <p:ph type="sldNum" sz="quarter" idx="12"/>
          </p:nvPr>
        </p:nvSpPr>
        <p:spPr/>
        <p:txBody>
          <a:bodyPr/>
          <a:lstStyle/>
          <a:p>
            <a:fld id="{5572533A-489D-4129-8C61-A25C86865DB3}" type="slidenum">
              <a:rPr lang="es-MX" smtClean="0"/>
              <a:t>32</a:t>
            </a:fld>
            <a:endParaRPr lang="es-MX"/>
          </a:p>
        </p:txBody>
      </p:sp>
    </p:spTree>
    <p:extLst>
      <p:ext uri="{BB962C8B-B14F-4D97-AF65-F5344CB8AC3E}">
        <p14:creationId xmlns:p14="http://schemas.microsoft.com/office/powerpoint/2010/main" val="34151098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4D663-250D-4FB3-880A-454A3E4F62EC}"/>
              </a:ext>
            </a:extLst>
          </p:cNvPr>
          <p:cNvSpPr>
            <a:spLocks noGrp="1"/>
          </p:cNvSpPr>
          <p:nvPr>
            <p:ph type="title"/>
          </p:nvPr>
        </p:nvSpPr>
        <p:spPr/>
        <p:txBody>
          <a:bodyPr/>
          <a:lstStyle/>
          <a:p>
            <a:r>
              <a:rPr lang="es-MX" dirty="0"/>
              <a:t>Caso Clínico 2. Pregunta 5.</a:t>
            </a:r>
          </a:p>
        </p:txBody>
      </p:sp>
      <p:sp>
        <p:nvSpPr>
          <p:cNvPr id="3" name="Marcador de contenido 2">
            <a:extLst>
              <a:ext uri="{FF2B5EF4-FFF2-40B4-BE49-F238E27FC236}">
                <a16:creationId xmlns:a16="http://schemas.microsoft.com/office/drawing/2014/main" id="{5EE6E5E1-AA55-40E3-B65D-D784A98E4E4D}"/>
              </a:ext>
            </a:extLst>
          </p:cNvPr>
          <p:cNvSpPr>
            <a:spLocks noGrp="1"/>
          </p:cNvSpPr>
          <p:nvPr>
            <p:ph idx="1"/>
          </p:nvPr>
        </p:nvSpPr>
        <p:spPr/>
        <p:txBody>
          <a:bodyPr/>
          <a:lstStyle/>
          <a:p>
            <a:r>
              <a:rPr lang="es-MX" dirty="0"/>
              <a:t>Además de la vacunación (sus dos hijos y él tienen claras indicaciones para la misma), ¿cuál de las siguientes medidas ha mostrado asociarse fuertemente con la prevención de esta infección?</a:t>
            </a:r>
          </a:p>
          <a:p>
            <a:endParaRPr lang="es-MX" dirty="0"/>
          </a:p>
          <a:p>
            <a:r>
              <a:rPr lang="es-MX" dirty="0"/>
              <a:t>a) Uso de cubrebocas</a:t>
            </a:r>
          </a:p>
          <a:p>
            <a:r>
              <a:rPr lang="es-MX" dirty="0"/>
              <a:t>b) Profilaxis con antivirales</a:t>
            </a:r>
          </a:p>
          <a:p>
            <a:r>
              <a:rPr lang="es-MX" dirty="0">
                <a:highlight>
                  <a:srgbClr val="FFFF00"/>
                </a:highlight>
              </a:rPr>
              <a:t>c) Higiene de manos</a:t>
            </a:r>
          </a:p>
          <a:p>
            <a:r>
              <a:rPr lang="es-MX" dirty="0"/>
              <a:t>d) Medidas de distanciamiento social</a:t>
            </a:r>
          </a:p>
        </p:txBody>
      </p:sp>
      <p:sp>
        <p:nvSpPr>
          <p:cNvPr id="4" name="Marcador de número de diapositiva 3">
            <a:extLst>
              <a:ext uri="{FF2B5EF4-FFF2-40B4-BE49-F238E27FC236}">
                <a16:creationId xmlns:a16="http://schemas.microsoft.com/office/drawing/2014/main" id="{4ADADC91-4751-4CD7-A792-12DCEBBA7AC2}"/>
              </a:ext>
            </a:extLst>
          </p:cNvPr>
          <p:cNvSpPr>
            <a:spLocks noGrp="1"/>
          </p:cNvSpPr>
          <p:nvPr>
            <p:ph type="sldNum" sz="quarter" idx="12"/>
          </p:nvPr>
        </p:nvSpPr>
        <p:spPr/>
        <p:txBody>
          <a:bodyPr/>
          <a:lstStyle/>
          <a:p>
            <a:fld id="{5572533A-489D-4129-8C61-A25C86865DB3}" type="slidenum">
              <a:rPr lang="es-MX" smtClean="0"/>
              <a:t>33</a:t>
            </a:fld>
            <a:endParaRPr lang="es-MX"/>
          </a:p>
        </p:txBody>
      </p:sp>
    </p:spTree>
    <p:extLst>
      <p:ext uri="{BB962C8B-B14F-4D97-AF65-F5344CB8AC3E}">
        <p14:creationId xmlns:p14="http://schemas.microsoft.com/office/powerpoint/2010/main" val="1903907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4D663-250D-4FB3-880A-454A3E4F62EC}"/>
              </a:ext>
            </a:extLst>
          </p:cNvPr>
          <p:cNvSpPr>
            <a:spLocks noGrp="1"/>
          </p:cNvSpPr>
          <p:nvPr>
            <p:ph type="title"/>
          </p:nvPr>
        </p:nvSpPr>
        <p:spPr/>
        <p:txBody>
          <a:bodyPr/>
          <a:lstStyle/>
          <a:p>
            <a:r>
              <a:rPr lang="es-MX" dirty="0"/>
              <a:t>Caso Clínico 2. Pregunta 5.</a:t>
            </a:r>
          </a:p>
        </p:txBody>
      </p:sp>
      <p:sp>
        <p:nvSpPr>
          <p:cNvPr id="3" name="Marcador de contenido 2">
            <a:extLst>
              <a:ext uri="{FF2B5EF4-FFF2-40B4-BE49-F238E27FC236}">
                <a16:creationId xmlns:a16="http://schemas.microsoft.com/office/drawing/2014/main" id="{5EE6E5E1-AA55-40E3-B65D-D784A98E4E4D}"/>
              </a:ext>
            </a:extLst>
          </p:cNvPr>
          <p:cNvSpPr>
            <a:spLocks noGrp="1"/>
          </p:cNvSpPr>
          <p:nvPr>
            <p:ph idx="1"/>
          </p:nvPr>
        </p:nvSpPr>
        <p:spPr/>
        <p:txBody>
          <a:bodyPr/>
          <a:lstStyle/>
          <a:p>
            <a:r>
              <a:rPr lang="es-MX" dirty="0"/>
              <a:t>Además de la vacunación (sus dos hijos y él tienen claras indicaciones para la misma), ¿cuál de las siguientes medidas ha mostrado asociarse fuertemente con la prevención de esta infección?</a:t>
            </a:r>
          </a:p>
          <a:p>
            <a:r>
              <a:rPr lang="es-MX" dirty="0">
                <a:highlight>
                  <a:srgbClr val="FFFF00"/>
                </a:highlight>
              </a:rPr>
              <a:t>c) Higiene de manos</a:t>
            </a:r>
          </a:p>
          <a:p>
            <a:pPr marL="0" indent="0">
              <a:buNone/>
            </a:pPr>
            <a:endParaRPr lang="es-MX" dirty="0"/>
          </a:p>
          <a:p>
            <a:pPr marL="0" indent="0">
              <a:buNone/>
            </a:pPr>
            <a:r>
              <a:rPr lang="es-MX" dirty="0"/>
              <a:t>El principal medio de contagio de los virus de influenza circulantes en la actualidad es el contacto. La mejor forma de prevención de las infecciones transmitidas por esta vía, es la higiene de manos.</a:t>
            </a:r>
          </a:p>
        </p:txBody>
      </p:sp>
      <p:sp>
        <p:nvSpPr>
          <p:cNvPr id="4" name="Marcador de número de diapositiva 3">
            <a:extLst>
              <a:ext uri="{FF2B5EF4-FFF2-40B4-BE49-F238E27FC236}">
                <a16:creationId xmlns:a16="http://schemas.microsoft.com/office/drawing/2014/main" id="{8C08FBB7-2078-401F-979A-2E24521D353C}"/>
              </a:ext>
            </a:extLst>
          </p:cNvPr>
          <p:cNvSpPr>
            <a:spLocks noGrp="1"/>
          </p:cNvSpPr>
          <p:nvPr>
            <p:ph type="sldNum" sz="quarter" idx="12"/>
          </p:nvPr>
        </p:nvSpPr>
        <p:spPr/>
        <p:txBody>
          <a:bodyPr/>
          <a:lstStyle/>
          <a:p>
            <a:fld id="{5572533A-489D-4129-8C61-A25C86865DB3}" type="slidenum">
              <a:rPr lang="es-MX" smtClean="0"/>
              <a:t>34</a:t>
            </a:fld>
            <a:endParaRPr lang="es-MX"/>
          </a:p>
        </p:txBody>
      </p:sp>
    </p:spTree>
    <p:extLst>
      <p:ext uri="{BB962C8B-B14F-4D97-AF65-F5344CB8AC3E}">
        <p14:creationId xmlns:p14="http://schemas.microsoft.com/office/powerpoint/2010/main" val="15570648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494BF5A-A44D-4A08-86A7-619049422E22}"/>
              </a:ext>
            </a:extLst>
          </p:cNvPr>
          <p:cNvSpPr>
            <a:spLocks noGrp="1"/>
          </p:cNvSpPr>
          <p:nvPr>
            <p:ph type="title"/>
          </p:nvPr>
        </p:nvSpPr>
        <p:spPr/>
        <p:txBody>
          <a:bodyPr/>
          <a:lstStyle/>
          <a:p>
            <a:r>
              <a:rPr lang="es-MX" dirty="0"/>
              <a:t>Caso Clínico 3.</a:t>
            </a:r>
          </a:p>
        </p:txBody>
      </p:sp>
      <p:sp>
        <p:nvSpPr>
          <p:cNvPr id="5" name="Marcador de texto 4">
            <a:extLst>
              <a:ext uri="{FF2B5EF4-FFF2-40B4-BE49-F238E27FC236}">
                <a16:creationId xmlns:a16="http://schemas.microsoft.com/office/drawing/2014/main" id="{1949C7F0-0A63-4049-881D-4336E8A777C6}"/>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AB0F777E-7D6A-4EFC-96FF-71C59C32C5DB}"/>
              </a:ext>
            </a:extLst>
          </p:cNvPr>
          <p:cNvSpPr>
            <a:spLocks noGrp="1"/>
          </p:cNvSpPr>
          <p:nvPr>
            <p:ph type="sldNum" sz="quarter" idx="12"/>
          </p:nvPr>
        </p:nvSpPr>
        <p:spPr/>
        <p:txBody>
          <a:bodyPr/>
          <a:lstStyle/>
          <a:p>
            <a:fld id="{5572533A-489D-4129-8C61-A25C86865DB3}" type="slidenum">
              <a:rPr lang="es-MX" smtClean="0"/>
              <a:t>35</a:t>
            </a:fld>
            <a:endParaRPr lang="es-MX"/>
          </a:p>
        </p:txBody>
      </p:sp>
    </p:spTree>
    <p:extLst>
      <p:ext uri="{BB962C8B-B14F-4D97-AF65-F5344CB8AC3E}">
        <p14:creationId xmlns:p14="http://schemas.microsoft.com/office/powerpoint/2010/main" val="32700298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74">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en-US">
                <a:solidFill>
                  <a:srgbClr val="000000"/>
                </a:solidFill>
              </a:rPr>
              <a:t>Caso Clínico 3</a:t>
            </a:r>
          </a:p>
        </p:txBody>
      </p:sp>
      <p:sp>
        <p:nvSpPr>
          <p:cNvPr id="77"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8" name="Picture 4" descr="Image result for RENAL FAILURE PATIENT">
            <a:extLst>
              <a:ext uri="{FF2B5EF4-FFF2-40B4-BE49-F238E27FC236}">
                <a16:creationId xmlns:a16="http://schemas.microsoft.com/office/drawing/2014/main" id="{4878F9C0-F553-4270-8129-32798B9E72E5}"/>
              </a:ext>
            </a:extLst>
          </p:cNvPr>
          <p:cNvPicPr>
            <a:picLocks noGrp="1" noChangeAspect="1" noChangeArrowheads="1"/>
          </p:cNvPicPr>
          <p:nvPr>
            <p:ph sz="half" idx="2"/>
          </p:nvPr>
        </p:nvPicPr>
        <p:blipFill rotWithShape="1">
          <a:blip r:embed="rId3">
            <a:alphaModFix/>
            <a:extLst>
              <a:ext uri="{28A0092B-C50C-407E-A947-70E740481C1C}">
                <a14:useLocalDpi xmlns:a14="http://schemas.microsoft.com/office/drawing/2010/main" val="0"/>
              </a:ext>
            </a:extLst>
          </a:blip>
          <a:srcRect l="12363" r="21475" b="2"/>
          <a:stretch/>
        </p:blipFill>
        <p:spPr bwMode="auto">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28DBB191-C5F0-4A32-99AC-CC63505368DC}"/>
              </a:ext>
            </a:extLst>
          </p:cNvPr>
          <p:cNvSpPr>
            <a:spLocks noGrp="1"/>
          </p:cNvSpPr>
          <p:nvPr>
            <p:ph sz="half" idx="1"/>
          </p:nvPr>
        </p:nvSpPr>
        <p:spPr>
          <a:xfrm>
            <a:off x="6090574" y="2421682"/>
            <a:ext cx="4977578" cy="3639289"/>
          </a:xfrm>
        </p:spPr>
        <p:txBody>
          <a:bodyPr vert="horz" lIns="91440" tIns="45720" rIns="91440" bIns="45720" rtlCol="0" anchor="ctr">
            <a:normAutofit/>
          </a:bodyPr>
          <a:lstStyle/>
          <a:p>
            <a:r>
              <a:rPr lang="en-US" sz="1700">
                <a:solidFill>
                  <a:srgbClr val="000000"/>
                </a:solidFill>
              </a:rPr>
              <a:t>Acude a consulta un hombre de 62 años, con historia de diabetes mellitus 2 desde los 36 años. </a:t>
            </a:r>
          </a:p>
          <a:p>
            <a:endParaRPr lang="en-US" sz="1700">
              <a:solidFill>
                <a:srgbClr val="000000"/>
              </a:solidFill>
            </a:endParaRPr>
          </a:p>
          <a:p>
            <a:r>
              <a:rPr lang="en-US" sz="1700">
                <a:solidFill>
                  <a:srgbClr val="000000"/>
                </a:solidFill>
              </a:rPr>
              <a:t>Ha desarrollado neuropatía periférica y retinopatía diabética no proliferativa grava, para la que ha sido sometido a fotocoagulación con láser.</a:t>
            </a:r>
          </a:p>
          <a:p>
            <a:endParaRPr lang="en-US" sz="1700">
              <a:solidFill>
                <a:srgbClr val="000000"/>
              </a:solidFill>
            </a:endParaRPr>
          </a:p>
          <a:p>
            <a:r>
              <a:rPr lang="en-US" sz="1700">
                <a:solidFill>
                  <a:srgbClr val="000000"/>
                </a:solidFill>
              </a:rPr>
              <a:t>Desde hace 3 años con insuficiencia renal crónico terminal, en hemodiálisis tres veces por semana. En control con insulina glargina/regular, ezetimiba, hierro y un agente estimulador de la eritropoyesis.</a:t>
            </a:r>
          </a:p>
        </p:txBody>
      </p:sp>
      <p:sp>
        <p:nvSpPr>
          <p:cNvPr id="4" name="Marcador de número de diapositiva 3">
            <a:extLst>
              <a:ext uri="{FF2B5EF4-FFF2-40B4-BE49-F238E27FC236}">
                <a16:creationId xmlns:a16="http://schemas.microsoft.com/office/drawing/2014/main" id="{4431FD48-4D28-47F4-B334-2F4E83C5B691}"/>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defRPr/>
            </a:pPr>
            <a:fld id="{5572533A-489D-4129-8C61-A25C86865DB3}" type="slidenum">
              <a:rPr lang="en-US" sz="1100">
                <a:solidFill>
                  <a:srgbClr val="898989"/>
                </a:solidFill>
                <a:latin typeface="Calibri" panose="020F0502020204030204"/>
              </a:rPr>
              <a:pPr>
                <a:spcAft>
                  <a:spcPts val="600"/>
                </a:spcAft>
                <a:defRPr/>
              </a:pPr>
              <a:t>36</a:t>
            </a:fld>
            <a:endParaRPr lang="en-US" sz="1100">
              <a:solidFill>
                <a:srgbClr val="898989"/>
              </a:solidFill>
              <a:latin typeface="Calibri" panose="020F0502020204030204"/>
            </a:endParaRPr>
          </a:p>
        </p:txBody>
      </p:sp>
    </p:spTree>
    <p:extLst>
      <p:ext uri="{BB962C8B-B14F-4D97-AF65-F5344CB8AC3E}">
        <p14:creationId xmlns:p14="http://schemas.microsoft.com/office/powerpoint/2010/main" val="1283883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6BA5DB7-BF33-463C-AE3A-DD318F534B5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Marcador de contenido 6">
            <a:extLst>
              <a:ext uri="{FF2B5EF4-FFF2-40B4-BE49-F238E27FC236}">
                <a16:creationId xmlns:a16="http://schemas.microsoft.com/office/drawing/2014/main" id="{BE6C98B7-20DF-4AB1-88E8-4A7092A9D845}"/>
              </a:ext>
            </a:extLst>
          </p:cNvPr>
          <p:cNvPicPr>
            <a:picLocks noGrp="1" noChangeAspect="1"/>
          </p:cNvPicPr>
          <p:nvPr>
            <p:ph sz="half" idx="2"/>
          </p:nvPr>
        </p:nvPicPr>
        <p:blipFill rotWithShape="1">
          <a:blip r:embed="rId3"/>
          <a:srcRect r="-1" b="22844"/>
          <a:stretch/>
        </p:blipFill>
        <p:spPr>
          <a:xfrm>
            <a:off x="-1" y="3725"/>
            <a:ext cx="5504917" cy="6850548"/>
          </a:xfrm>
          <a:prstGeom prst="rect">
            <a:avLst/>
          </a:prstGeom>
        </p:spPr>
      </p:pic>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en-US">
                <a:solidFill>
                  <a:srgbClr val="000000"/>
                </a:solidFill>
              </a:rPr>
              <a:t>Caso Clínico 3</a:t>
            </a:r>
          </a:p>
        </p:txBody>
      </p:sp>
      <p:sp>
        <p:nvSpPr>
          <p:cNvPr id="3" name="Marcador de contenido 2">
            <a:extLst>
              <a:ext uri="{FF2B5EF4-FFF2-40B4-BE49-F238E27FC236}">
                <a16:creationId xmlns:a16="http://schemas.microsoft.com/office/drawing/2014/main" id="{28DBB191-C5F0-4A32-99AC-CC63505368DC}"/>
              </a:ext>
            </a:extLst>
          </p:cNvPr>
          <p:cNvSpPr>
            <a:spLocks noGrp="1"/>
          </p:cNvSpPr>
          <p:nvPr>
            <p:ph sz="half" idx="1"/>
          </p:nvPr>
        </p:nvSpPr>
        <p:spPr>
          <a:xfrm>
            <a:off x="6090574" y="2421682"/>
            <a:ext cx="4977578" cy="3639289"/>
          </a:xfrm>
        </p:spPr>
        <p:txBody>
          <a:bodyPr vert="horz" lIns="91440" tIns="45720" rIns="91440" bIns="45720" rtlCol="0" anchor="ctr">
            <a:normAutofit/>
          </a:bodyPr>
          <a:lstStyle/>
          <a:p>
            <a:r>
              <a:rPr lang="en-US" sz="1700">
                <a:solidFill>
                  <a:srgbClr val="000000"/>
                </a:solidFill>
              </a:rPr>
              <a:t>Presenta desde hace 72 horas ataque al estado general, artralgias en miembros superiores e inferiores.</a:t>
            </a:r>
          </a:p>
          <a:p>
            <a:endParaRPr lang="en-US" sz="1700">
              <a:solidFill>
                <a:srgbClr val="000000"/>
              </a:solidFill>
            </a:endParaRPr>
          </a:p>
          <a:p>
            <a:r>
              <a:rPr lang="en-US" sz="1700">
                <a:solidFill>
                  <a:srgbClr val="000000"/>
                </a:solidFill>
              </a:rPr>
              <a:t> Se agregaron hace 24 horas tos, no productiva, dolor faríngeo intenso, que aumenta con la deglución, y cefalea holocraneana intensa (5/10), que precede elevación térmica a 38.5°C, la cual se acompaña de escalofrío.</a:t>
            </a:r>
          </a:p>
          <a:p>
            <a:endParaRPr lang="en-US" sz="1700">
              <a:solidFill>
                <a:srgbClr val="000000"/>
              </a:solidFill>
            </a:endParaRPr>
          </a:p>
          <a:p>
            <a:r>
              <a:rPr lang="en-US" sz="1700">
                <a:solidFill>
                  <a:srgbClr val="000000"/>
                </a:solidFill>
              </a:rPr>
              <a:t> A la exploración física sólo encuentra hiperemia faríngea y palidez generalizada.</a:t>
            </a:r>
          </a:p>
        </p:txBody>
      </p:sp>
      <p:sp>
        <p:nvSpPr>
          <p:cNvPr id="4" name="Marcador de número de diapositiva 3">
            <a:extLst>
              <a:ext uri="{FF2B5EF4-FFF2-40B4-BE49-F238E27FC236}">
                <a16:creationId xmlns:a16="http://schemas.microsoft.com/office/drawing/2014/main" id="{71B714D7-4AE8-4393-B085-799D39418CA5}"/>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defRPr/>
            </a:pPr>
            <a:fld id="{5572533A-489D-4129-8C61-A25C86865DB3}" type="slidenum">
              <a:rPr lang="en-US" sz="1100">
                <a:solidFill>
                  <a:srgbClr val="898989"/>
                </a:solidFill>
                <a:latin typeface="Calibri" panose="020F0502020204030204"/>
              </a:rPr>
              <a:pPr>
                <a:spcAft>
                  <a:spcPts val="600"/>
                </a:spcAft>
                <a:defRPr/>
              </a:pPr>
              <a:t>37</a:t>
            </a:fld>
            <a:endParaRPr lang="en-US" sz="1100">
              <a:solidFill>
                <a:srgbClr val="898989"/>
              </a:solidFill>
              <a:latin typeface="Calibri" panose="020F0502020204030204"/>
            </a:endParaRPr>
          </a:p>
        </p:txBody>
      </p:sp>
    </p:spTree>
    <p:extLst>
      <p:ext uri="{BB962C8B-B14F-4D97-AF65-F5344CB8AC3E}">
        <p14:creationId xmlns:p14="http://schemas.microsoft.com/office/powerpoint/2010/main" val="31134146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3.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normAutofit/>
          </a:bodyPr>
          <a:lstStyle/>
          <a:p>
            <a:r>
              <a:rPr lang="es-ES" dirty="0"/>
              <a:t>Está consciente de que ya ha iniciado la temporada de influenza en su comunidad, por lo que decide, basado en los factores de riesgo del paciente, iniciar tratamiento antiviral en forma empírica.</a:t>
            </a:r>
          </a:p>
          <a:p>
            <a:endParaRPr lang="es-MX" dirty="0"/>
          </a:p>
          <a:p>
            <a:r>
              <a:rPr lang="es-ES" dirty="0"/>
              <a:t>a) Verdadero</a:t>
            </a:r>
            <a:endParaRPr lang="es-MX" dirty="0"/>
          </a:p>
          <a:p>
            <a:r>
              <a:rPr lang="es-ES" dirty="0"/>
              <a:t>b) Falso</a:t>
            </a:r>
            <a:endParaRPr lang="es-MX" dirty="0"/>
          </a:p>
        </p:txBody>
      </p:sp>
      <p:sp>
        <p:nvSpPr>
          <p:cNvPr id="4" name="Marcador de número de diapositiva 3">
            <a:extLst>
              <a:ext uri="{FF2B5EF4-FFF2-40B4-BE49-F238E27FC236}">
                <a16:creationId xmlns:a16="http://schemas.microsoft.com/office/drawing/2014/main" id="{AB67AE3C-4926-4C41-92FB-4EC29C5AAC34}"/>
              </a:ext>
            </a:extLst>
          </p:cNvPr>
          <p:cNvSpPr>
            <a:spLocks noGrp="1"/>
          </p:cNvSpPr>
          <p:nvPr>
            <p:ph type="sldNum" sz="quarter" idx="12"/>
          </p:nvPr>
        </p:nvSpPr>
        <p:spPr/>
        <p:txBody>
          <a:bodyPr/>
          <a:lstStyle/>
          <a:p>
            <a:fld id="{5572533A-489D-4129-8C61-A25C86865DB3}" type="slidenum">
              <a:rPr lang="es-MX" smtClean="0"/>
              <a:t>38</a:t>
            </a:fld>
            <a:endParaRPr lang="es-MX"/>
          </a:p>
        </p:txBody>
      </p:sp>
    </p:spTree>
    <p:extLst>
      <p:ext uri="{BB962C8B-B14F-4D97-AF65-F5344CB8AC3E}">
        <p14:creationId xmlns:p14="http://schemas.microsoft.com/office/powerpoint/2010/main" val="2809483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3.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normAutofit fontScale="92500" lnSpcReduction="10000"/>
          </a:bodyPr>
          <a:lstStyle/>
          <a:p>
            <a:r>
              <a:rPr lang="es-ES" dirty="0"/>
              <a:t>Está consciente de que ya ha iniciado la temporada de influenza en su comunidad, por lo que decide, basado en los factores de riesgo del paciente, iniciar tratamiento antiviral en forma empírica.</a:t>
            </a:r>
          </a:p>
          <a:p>
            <a:endParaRPr lang="es-MX" dirty="0"/>
          </a:p>
          <a:p>
            <a:r>
              <a:rPr lang="es-ES" dirty="0"/>
              <a:t>a) </a:t>
            </a:r>
            <a:r>
              <a:rPr lang="es-ES" dirty="0">
                <a:highlight>
                  <a:srgbClr val="FFFF00"/>
                </a:highlight>
              </a:rPr>
              <a:t>Verdadero</a:t>
            </a:r>
            <a:endParaRPr lang="es-MX" dirty="0">
              <a:highlight>
                <a:srgbClr val="FFFF00"/>
              </a:highlight>
            </a:endParaRPr>
          </a:p>
          <a:p>
            <a:r>
              <a:rPr lang="es-ES" dirty="0"/>
              <a:t>b) Falso</a:t>
            </a:r>
          </a:p>
          <a:p>
            <a:endParaRPr lang="es-ES" dirty="0"/>
          </a:p>
          <a:p>
            <a:r>
              <a:rPr lang="es-MX" dirty="0"/>
              <a:t>El diagnóstico de ESI es clínico. No todos los pacientes requieren prueba diagnóstica. Si se llegará a tomar un estudio de laboratorio, no se debe de esperar a tener el resultado del estudio para iniciar el tratamiento, la decisión debe basarse en factores de riesgo para complicación.</a:t>
            </a:r>
          </a:p>
          <a:p>
            <a:endParaRPr lang="es-MX" dirty="0"/>
          </a:p>
          <a:p>
            <a:pPr marL="0" indent="0">
              <a:buNone/>
            </a:pPr>
            <a:endParaRPr lang="es-MX" dirty="0"/>
          </a:p>
        </p:txBody>
      </p:sp>
      <p:sp>
        <p:nvSpPr>
          <p:cNvPr id="4" name="Marcador de número de diapositiva 3">
            <a:extLst>
              <a:ext uri="{FF2B5EF4-FFF2-40B4-BE49-F238E27FC236}">
                <a16:creationId xmlns:a16="http://schemas.microsoft.com/office/drawing/2014/main" id="{245D3548-A97A-488A-90D0-0F2970635177}"/>
              </a:ext>
            </a:extLst>
          </p:cNvPr>
          <p:cNvSpPr>
            <a:spLocks noGrp="1"/>
          </p:cNvSpPr>
          <p:nvPr>
            <p:ph type="sldNum" sz="quarter" idx="12"/>
          </p:nvPr>
        </p:nvSpPr>
        <p:spPr/>
        <p:txBody>
          <a:bodyPr/>
          <a:lstStyle/>
          <a:p>
            <a:fld id="{5572533A-489D-4129-8C61-A25C86865DB3}" type="slidenum">
              <a:rPr lang="es-MX" smtClean="0"/>
              <a:t>39</a:t>
            </a:fld>
            <a:endParaRPr lang="es-MX"/>
          </a:p>
        </p:txBody>
      </p:sp>
    </p:spTree>
    <p:extLst>
      <p:ext uri="{BB962C8B-B14F-4D97-AF65-F5344CB8AC3E}">
        <p14:creationId xmlns:p14="http://schemas.microsoft.com/office/powerpoint/2010/main" val="134292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Marcador de contenido 5" descr="Imagen que contiene pared, persona, interior, chica&#10;&#10;Descripción generada con confianza muy alta">
            <a:extLst>
              <a:ext uri="{FF2B5EF4-FFF2-40B4-BE49-F238E27FC236}">
                <a16:creationId xmlns:a16="http://schemas.microsoft.com/office/drawing/2014/main" id="{D6BA02A9-7A4A-4315-82CD-1DC7AB3CBE2B}"/>
              </a:ext>
            </a:extLst>
          </p:cNvPr>
          <p:cNvPicPr>
            <a:picLocks noGrp="1" noChangeAspect="1"/>
          </p:cNvPicPr>
          <p:nvPr>
            <p:ph sz="half" idx="2"/>
          </p:nvPr>
        </p:nvPicPr>
        <p:blipFill rotWithShape="1">
          <a:blip r:embed="rId2"/>
          <a:srcRect r="1" b="1250"/>
          <a:stretch/>
        </p:blipFill>
        <p:spPr>
          <a:xfrm>
            <a:off x="7556408" y="10"/>
            <a:ext cx="4635591" cy="6857990"/>
          </a:xfrm>
          <a:prstGeom prst="rect">
            <a:avLst/>
          </a:prstGeom>
          <a:effectLst/>
        </p:spPr>
      </p:pic>
      <p:sp>
        <p:nvSpPr>
          <p:cNvPr id="2" name="Título 1">
            <a:extLst>
              <a:ext uri="{FF2B5EF4-FFF2-40B4-BE49-F238E27FC236}">
                <a16:creationId xmlns:a16="http://schemas.microsoft.com/office/drawing/2014/main" id="{0FEED8CB-948F-407E-A8F1-AED8D9DC2D62}"/>
              </a:ext>
            </a:extLst>
          </p:cNvPr>
          <p:cNvSpPr>
            <a:spLocks noGrp="1"/>
          </p:cNvSpPr>
          <p:nvPr>
            <p:ph type="title"/>
          </p:nvPr>
        </p:nvSpPr>
        <p:spPr>
          <a:xfrm>
            <a:off x="648929" y="629266"/>
            <a:ext cx="6586491" cy="1676603"/>
          </a:xfrm>
        </p:spPr>
        <p:txBody>
          <a:bodyPr vert="horz" lIns="91440" tIns="45720" rIns="91440" bIns="45720" rtlCol="0" anchor="ctr">
            <a:normAutofit/>
          </a:bodyPr>
          <a:lstStyle/>
          <a:p>
            <a:r>
              <a:rPr lang="en-US"/>
              <a:t>Caso Clínico 1</a:t>
            </a:r>
          </a:p>
        </p:txBody>
      </p:sp>
      <p:sp>
        <p:nvSpPr>
          <p:cNvPr id="3" name="Marcador de contenido 2">
            <a:extLst>
              <a:ext uri="{FF2B5EF4-FFF2-40B4-BE49-F238E27FC236}">
                <a16:creationId xmlns:a16="http://schemas.microsoft.com/office/drawing/2014/main" id="{28DBB191-C5F0-4A32-99AC-CC63505368DC}"/>
              </a:ext>
            </a:extLst>
          </p:cNvPr>
          <p:cNvSpPr>
            <a:spLocks noGrp="1"/>
          </p:cNvSpPr>
          <p:nvPr>
            <p:ph sz="half" idx="1"/>
          </p:nvPr>
        </p:nvSpPr>
        <p:spPr>
          <a:xfrm>
            <a:off x="648930" y="2438400"/>
            <a:ext cx="6586489" cy="3785419"/>
          </a:xfrm>
        </p:spPr>
        <p:txBody>
          <a:bodyPr vert="horz" lIns="91440" tIns="45720" rIns="91440" bIns="45720" rtlCol="0">
            <a:normAutofit/>
          </a:bodyPr>
          <a:lstStyle/>
          <a:p>
            <a:r>
              <a:rPr lang="en-US" sz="2000"/>
              <a:t>Presenta desde hace 48 horas ataque al estado general, artralgias en miembros superiores e inferiores, sin artritis.</a:t>
            </a:r>
          </a:p>
          <a:p>
            <a:endParaRPr lang="en-US" sz="2000"/>
          </a:p>
          <a:p>
            <a:r>
              <a:rPr lang="en-US" sz="2000"/>
              <a:t> Se agregaron hace 24 horas tos, no productivas, dolor faríngeo intenso, que aumenta con la deglución, y cefalea holocraneana intensa (5/10), que precede elevación térmica a 38.5°C.</a:t>
            </a:r>
          </a:p>
          <a:p>
            <a:endParaRPr lang="en-US" sz="2000"/>
          </a:p>
          <a:p>
            <a:r>
              <a:rPr lang="en-US" sz="2000"/>
              <a:t> A la exploración física sólo encuentra hiperemia faríngea.</a:t>
            </a:r>
          </a:p>
        </p:txBody>
      </p:sp>
      <p:sp>
        <p:nvSpPr>
          <p:cNvPr id="4" name="Marcador de número de diapositiva 3">
            <a:extLst>
              <a:ext uri="{FF2B5EF4-FFF2-40B4-BE49-F238E27FC236}">
                <a16:creationId xmlns:a16="http://schemas.microsoft.com/office/drawing/2014/main" id="{71B714D7-4AE8-4393-B085-799D39418CA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5572533A-489D-4129-8C61-A25C86865DB3}" type="slidenum">
              <a:rPr lang="en-US">
                <a:solidFill>
                  <a:srgbClr val="FFFFFF"/>
                </a:solidFill>
                <a:latin typeface="Calibri" panose="020F0502020204030204"/>
              </a:rPr>
              <a:pPr>
                <a:spcAft>
                  <a:spcPts val="600"/>
                </a:spcAft>
                <a:defRPr/>
              </a:pPr>
              <a:t>4</a:t>
            </a:fld>
            <a:endParaRPr lang="en-US">
              <a:solidFill>
                <a:srgbClr val="FFFFFF"/>
              </a:solidFill>
              <a:latin typeface="Calibri" panose="020F0502020204030204"/>
            </a:endParaRPr>
          </a:p>
        </p:txBody>
      </p:sp>
    </p:spTree>
    <p:extLst>
      <p:ext uri="{BB962C8B-B14F-4D97-AF65-F5344CB8AC3E}">
        <p14:creationId xmlns:p14="http://schemas.microsoft.com/office/powerpoint/2010/main" val="12502094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3.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lstStyle/>
          <a:p>
            <a:r>
              <a:rPr lang="es-ES" dirty="0"/>
              <a:t>Indica como tratamiento oseltamivir 75 mg VO cada 12 horas, por 5 días.</a:t>
            </a:r>
            <a:endParaRPr lang="es-MX" dirty="0"/>
          </a:p>
          <a:p>
            <a:endParaRPr lang="es-ES" dirty="0"/>
          </a:p>
          <a:p>
            <a:r>
              <a:rPr lang="es-ES" dirty="0"/>
              <a:t>a) Verdadero</a:t>
            </a:r>
            <a:endParaRPr lang="es-MX" dirty="0"/>
          </a:p>
          <a:p>
            <a:r>
              <a:rPr lang="es-ES" dirty="0"/>
              <a:t>b) Falso</a:t>
            </a:r>
            <a:endParaRPr lang="es-MX" dirty="0"/>
          </a:p>
          <a:p>
            <a:endParaRPr lang="es-MX" dirty="0"/>
          </a:p>
        </p:txBody>
      </p:sp>
      <p:sp>
        <p:nvSpPr>
          <p:cNvPr id="4" name="Marcador de número de diapositiva 3">
            <a:extLst>
              <a:ext uri="{FF2B5EF4-FFF2-40B4-BE49-F238E27FC236}">
                <a16:creationId xmlns:a16="http://schemas.microsoft.com/office/drawing/2014/main" id="{0B56B2A6-03D5-49E8-8325-FDD42229AF40}"/>
              </a:ext>
            </a:extLst>
          </p:cNvPr>
          <p:cNvSpPr>
            <a:spLocks noGrp="1"/>
          </p:cNvSpPr>
          <p:nvPr>
            <p:ph type="sldNum" sz="quarter" idx="12"/>
          </p:nvPr>
        </p:nvSpPr>
        <p:spPr/>
        <p:txBody>
          <a:bodyPr/>
          <a:lstStyle/>
          <a:p>
            <a:fld id="{5572533A-489D-4129-8C61-A25C86865DB3}" type="slidenum">
              <a:rPr lang="es-MX" smtClean="0"/>
              <a:t>40</a:t>
            </a:fld>
            <a:endParaRPr lang="es-MX"/>
          </a:p>
        </p:txBody>
      </p:sp>
    </p:spTree>
    <p:extLst>
      <p:ext uri="{BB962C8B-B14F-4D97-AF65-F5344CB8AC3E}">
        <p14:creationId xmlns:p14="http://schemas.microsoft.com/office/powerpoint/2010/main" val="3779679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3.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normAutofit lnSpcReduction="10000"/>
          </a:bodyPr>
          <a:lstStyle/>
          <a:p>
            <a:r>
              <a:rPr lang="es-ES" dirty="0"/>
              <a:t>Indica como tratamiento oseltamivir 75 mg VO cada 12 horas, por 5 días.</a:t>
            </a:r>
            <a:endParaRPr lang="es-MX" dirty="0"/>
          </a:p>
          <a:p>
            <a:endParaRPr lang="es-ES" dirty="0"/>
          </a:p>
          <a:p>
            <a:r>
              <a:rPr lang="es-ES" dirty="0"/>
              <a:t>a) Verdadero</a:t>
            </a:r>
            <a:endParaRPr lang="es-MX" dirty="0"/>
          </a:p>
          <a:p>
            <a:r>
              <a:rPr lang="es-ES" dirty="0">
                <a:highlight>
                  <a:srgbClr val="FFFF00"/>
                </a:highlight>
              </a:rPr>
              <a:t>b) Falso</a:t>
            </a:r>
            <a:endParaRPr lang="es-MX" dirty="0">
              <a:highlight>
                <a:srgbClr val="FFFF00"/>
              </a:highlight>
            </a:endParaRPr>
          </a:p>
          <a:p>
            <a:endParaRPr lang="es-MX" dirty="0"/>
          </a:p>
          <a:p>
            <a:pPr marL="0" indent="0">
              <a:buNone/>
            </a:pPr>
            <a:r>
              <a:rPr lang="es-ES" dirty="0"/>
              <a:t>El oseltamivir se aconseja como tratamiento contra la enfermedad influenza ya que forma parte del grupo de antivirales efectivos contra el virus de influenza. Sin embargo, debe ajustarse en personas con función renal disminuida.</a:t>
            </a:r>
            <a:endParaRPr lang="es-MX" dirty="0"/>
          </a:p>
          <a:p>
            <a:endParaRPr lang="es-MX" dirty="0"/>
          </a:p>
        </p:txBody>
      </p:sp>
      <p:sp>
        <p:nvSpPr>
          <p:cNvPr id="4" name="Marcador de número de diapositiva 3">
            <a:extLst>
              <a:ext uri="{FF2B5EF4-FFF2-40B4-BE49-F238E27FC236}">
                <a16:creationId xmlns:a16="http://schemas.microsoft.com/office/drawing/2014/main" id="{20EB6ABC-6F53-46A2-BB08-5E271F988ED9}"/>
              </a:ext>
            </a:extLst>
          </p:cNvPr>
          <p:cNvSpPr>
            <a:spLocks noGrp="1"/>
          </p:cNvSpPr>
          <p:nvPr>
            <p:ph type="sldNum" sz="quarter" idx="12"/>
          </p:nvPr>
        </p:nvSpPr>
        <p:spPr/>
        <p:txBody>
          <a:bodyPr/>
          <a:lstStyle/>
          <a:p>
            <a:fld id="{5572533A-489D-4129-8C61-A25C86865DB3}" type="slidenum">
              <a:rPr lang="es-MX" smtClean="0"/>
              <a:t>41</a:t>
            </a:fld>
            <a:endParaRPr lang="es-MX"/>
          </a:p>
        </p:txBody>
      </p:sp>
    </p:spTree>
    <p:extLst>
      <p:ext uri="{BB962C8B-B14F-4D97-AF65-F5344CB8AC3E}">
        <p14:creationId xmlns:p14="http://schemas.microsoft.com/office/powerpoint/2010/main" val="16994685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3.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lstStyle/>
          <a:p>
            <a:r>
              <a:rPr lang="es-MX" dirty="0"/>
              <a:t>Uno de los potenciales efectos adversos de los cuales advierte al paciente, es el siguiente:</a:t>
            </a:r>
          </a:p>
          <a:p>
            <a:endParaRPr lang="es-MX" dirty="0"/>
          </a:p>
          <a:p>
            <a:r>
              <a:rPr lang="es-MX" dirty="0"/>
              <a:t>a) Anemia hemolítica</a:t>
            </a:r>
          </a:p>
          <a:p>
            <a:r>
              <a:rPr lang="es-MX" dirty="0"/>
              <a:t>b) Delirio</a:t>
            </a:r>
          </a:p>
          <a:p>
            <a:r>
              <a:rPr lang="es-MX" dirty="0"/>
              <a:t>c) Boca seca</a:t>
            </a:r>
          </a:p>
          <a:p>
            <a:r>
              <a:rPr lang="es-MX" dirty="0"/>
              <a:t>d) Cambios en la visón</a:t>
            </a:r>
          </a:p>
          <a:p>
            <a:endParaRPr lang="es-MX" dirty="0"/>
          </a:p>
        </p:txBody>
      </p:sp>
      <p:sp>
        <p:nvSpPr>
          <p:cNvPr id="4" name="Marcador de número de diapositiva 3">
            <a:extLst>
              <a:ext uri="{FF2B5EF4-FFF2-40B4-BE49-F238E27FC236}">
                <a16:creationId xmlns:a16="http://schemas.microsoft.com/office/drawing/2014/main" id="{BDF42521-A8A2-48AF-93F4-714149CCF761}"/>
              </a:ext>
            </a:extLst>
          </p:cNvPr>
          <p:cNvSpPr>
            <a:spLocks noGrp="1"/>
          </p:cNvSpPr>
          <p:nvPr>
            <p:ph type="sldNum" sz="quarter" idx="12"/>
          </p:nvPr>
        </p:nvSpPr>
        <p:spPr/>
        <p:txBody>
          <a:bodyPr/>
          <a:lstStyle/>
          <a:p>
            <a:fld id="{5572533A-489D-4129-8C61-A25C86865DB3}" type="slidenum">
              <a:rPr lang="es-MX" smtClean="0"/>
              <a:t>42</a:t>
            </a:fld>
            <a:endParaRPr lang="es-MX"/>
          </a:p>
        </p:txBody>
      </p:sp>
    </p:spTree>
    <p:extLst>
      <p:ext uri="{BB962C8B-B14F-4D97-AF65-F5344CB8AC3E}">
        <p14:creationId xmlns:p14="http://schemas.microsoft.com/office/powerpoint/2010/main" val="11973416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3.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normAutofit fontScale="85000" lnSpcReduction="20000"/>
          </a:bodyPr>
          <a:lstStyle/>
          <a:p>
            <a:r>
              <a:rPr lang="es-MX" dirty="0"/>
              <a:t>Uno de los potenciales efectos adversos de los cuales advierte al paciente, es el siguiente:</a:t>
            </a:r>
          </a:p>
          <a:p>
            <a:endParaRPr lang="es-MX" dirty="0"/>
          </a:p>
          <a:p>
            <a:r>
              <a:rPr lang="es-MX" dirty="0"/>
              <a:t>a) Anemia hemolítica</a:t>
            </a:r>
          </a:p>
          <a:p>
            <a:r>
              <a:rPr lang="es-MX" dirty="0"/>
              <a:t>b) </a:t>
            </a:r>
            <a:r>
              <a:rPr lang="es-MX" dirty="0">
                <a:highlight>
                  <a:srgbClr val="FFFF00"/>
                </a:highlight>
              </a:rPr>
              <a:t>Delirio</a:t>
            </a:r>
          </a:p>
          <a:p>
            <a:r>
              <a:rPr lang="es-MX" dirty="0"/>
              <a:t>c) Boca seca</a:t>
            </a:r>
          </a:p>
          <a:p>
            <a:r>
              <a:rPr lang="es-MX" dirty="0"/>
              <a:t>d) Cambios en la visón</a:t>
            </a:r>
          </a:p>
          <a:p>
            <a:endParaRPr lang="es-MX" dirty="0"/>
          </a:p>
          <a:p>
            <a:pPr marL="0" indent="0">
              <a:buNone/>
            </a:pPr>
            <a:r>
              <a:rPr lang="es-MX" dirty="0"/>
              <a:t>Los efectos adversos más frecuentes de los inhibidores de neuraminidasa de administración por vía oral son gastrointestinales (náusea, diarrea); sin embargo, en niños y pacientes con afección renal, debe ajustarse la dosis. En ellos son más frecuentes eventos considerados como raros (p. ej. delirio, confusión, alucinaciones).</a:t>
            </a:r>
          </a:p>
        </p:txBody>
      </p:sp>
      <p:sp>
        <p:nvSpPr>
          <p:cNvPr id="4" name="Marcador de número de diapositiva 3">
            <a:extLst>
              <a:ext uri="{FF2B5EF4-FFF2-40B4-BE49-F238E27FC236}">
                <a16:creationId xmlns:a16="http://schemas.microsoft.com/office/drawing/2014/main" id="{730B28DA-A4BD-4420-9E14-0EDF1F2BF70C}"/>
              </a:ext>
            </a:extLst>
          </p:cNvPr>
          <p:cNvSpPr>
            <a:spLocks noGrp="1"/>
          </p:cNvSpPr>
          <p:nvPr>
            <p:ph type="sldNum" sz="quarter" idx="12"/>
          </p:nvPr>
        </p:nvSpPr>
        <p:spPr/>
        <p:txBody>
          <a:bodyPr/>
          <a:lstStyle/>
          <a:p>
            <a:fld id="{5572533A-489D-4129-8C61-A25C86865DB3}" type="slidenum">
              <a:rPr lang="es-MX" smtClean="0"/>
              <a:t>43</a:t>
            </a:fld>
            <a:endParaRPr lang="es-MX"/>
          </a:p>
        </p:txBody>
      </p:sp>
    </p:spTree>
    <p:extLst>
      <p:ext uri="{BB962C8B-B14F-4D97-AF65-F5344CB8AC3E}">
        <p14:creationId xmlns:p14="http://schemas.microsoft.com/office/powerpoint/2010/main" val="42180292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BA1255-78E2-4968-B27C-EB06C84421A1}"/>
              </a:ext>
            </a:extLst>
          </p:cNvPr>
          <p:cNvSpPr>
            <a:spLocks noGrp="1"/>
          </p:cNvSpPr>
          <p:nvPr>
            <p:ph type="title"/>
          </p:nvPr>
        </p:nvSpPr>
        <p:spPr/>
        <p:txBody>
          <a:bodyPr/>
          <a:lstStyle/>
          <a:p>
            <a:r>
              <a:rPr lang="es-MX" dirty="0"/>
              <a:t>Caso Clínico 3. Pregunta 4.</a:t>
            </a:r>
          </a:p>
        </p:txBody>
      </p:sp>
      <p:sp>
        <p:nvSpPr>
          <p:cNvPr id="3" name="Marcador de contenido 2">
            <a:extLst>
              <a:ext uri="{FF2B5EF4-FFF2-40B4-BE49-F238E27FC236}">
                <a16:creationId xmlns:a16="http://schemas.microsoft.com/office/drawing/2014/main" id="{F1850DBE-D073-43B0-9EAF-C8B0610CDA7E}"/>
              </a:ext>
            </a:extLst>
          </p:cNvPr>
          <p:cNvSpPr>
            <a:spLocks noGrp="1"/>
          </p:cNvSpPr>
          <p:nvPr>
            <p:ph idx="1"/>
          </p:nvPr>
        </p:nvSpPr>
        <p:spPr/>
        <p:txBody>
          <a:bodyPr/>
          <a:lstStyle/>
          <a:p>
            <a:r>
              <a:rPr lang="es-MX" dirty="0"/>
              <a:t>Cuando es necesario el ajuste de dosis de oseltamivir, se puede pedir a los pacientes que preparen una solución, diluyendo el contenido de una cápsula en un líquido dulce.</a:t>
            </a:r>
          </a:p>
          <a:p>
            <a:endParaRPr lang="es-MX" dirty="0"/>
          </a:p>
          <a:p>
            <a:r>
              <a:rPr lang="es-MX" dirty="0"/>
              <a:t>a</a:t>
            </a:r>
            <a:r>
              <a:rPr lang="es-ES" dirty="0"/>
              <a:t>) Verdadero</a:t>
            </a:r>
            <a:endParaRPr lang="es-MX" dirty="0"/>
          </a:p>
          <a:p>
            <a:r>
              <a:rPr lang="es-ES" dirty="0"/>
              <a:t>b) Falso</a:t>
            </a:r>
          </a:p>
          <a:p>
            <a:endParaRPr lang="es-MX" dirty="0"/>
          </a:p>
        </p:txBody>
      </p:sp>
      <p:sp>
        <p:nvSpPr>
          <p:cNvPr id="4" name="Marcador de número de diapositiva 3">
            <a:extLst>
              <a:ext uri="{FF2B5EF4-FFF2-40B4-BE49-F238E27FC236}">
                <a16:creationId xmlns:a16="http://schemas.microsoft.com/office/drawing/2014/main" id="{E28EADB4-BDDF-4D1A-9A96-96B43F4C5045}"/>
              </a:ext>
            </a:extLst>
          </p:cNvPr>
          <p:cNvSpPr>
            <a:spLocks noGrp="1"/>
          </p:cNvSpPr>
          <p:nvPr>
            <p:ph type="sldNum" sz="quarter" idx="12"/>
          </p:nvPr>
        </p:nvSpPr>
        <p:spPr/>
        <p:txBody>
          <a:bodyPr/>
          <a:lstStyle/>
          <a:p>
            <a:fld id="{5572533A-489D-4129-8C61-A25C86865DB3}" type="slidenum">
              <a:rPr lang="es-MX" smtClean="0"/>
              <a:t>44</a:t>
            </a:fld>
            <a:endParaRPr lang="es-MX"/>
          </a:p>
        </p:txBody>
      </p:sp>
    </p:spTree>
    <p:extLst>
      <p:ext uri="{BB962C8B-B14F-4D97-AF65-F5344CB8AC3E}">
        <p14:creationId xmlns:p14="http://schemas.microsoft.com/office/powerpoint/2010/main" val="14870760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3. Pregunta 4.</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normAutofit fontScale="92500" lnSpcReduction="20000"/>
          </a:bodyPr>
          <a:lstStyle/>
          <a:p>
            <a:r>
              <a:rPr lang="es-MX" dirty="0"/>
              <a:t> Cuando es necesario el ajuste de dosis de oseltamivir, se puede pedir a los pacientes que preparen una solución, diluyendo el contenido de una cápsula en un líquido dulce.</a:t>
            </a:r>
          </a:p>
          <a:p>
            <a:pPr marL="0" indent="0">
              <a:buNone/>
            </a:pPr>
            <a:endParaRPr lang="es-MX" dirty="0"/>
          </a:p>
          <a:p>
            <a:r>
              <a:rPr lang="es-ES" dirty="0"/>
              <a:t>a) </a:t>
            </a:r>
            <a:r>
              <a:rPr lang="es-ES" dirty="0">
                <a:highlight>
                  <a:srgbClr val="FFFF00"/>
                </a:highlight>
              </a:rPr>
              <a:t>Verdadero</a:t>
            </a:r>
            <a:endParaRPr lang="es-MX" dirty="0">
              <a:highlight>
                <a:srgbClr val="FFFF00"/>
              </a:highlight>
            </a:endParaRPr>
          </a:p>
          <a:p>
            <a:r>
              <a:rPr lang="es-ES" dirty="0"/>
              <a:t>b) Falso</a:t>
            </a:r>
          </a:p>
          <a:p>
            <a:endParaRPr lang="es-ES" dirty="0"/>
          </a:p>
          <a:p>
            <a:r>
              <a:rPr lang="es-ES" dirty="0"/>
              <a:t>No todas las presentaciones de oseltamivir en cápsulas tienen la concentración adecuado cuando se tiene que ajustar a peso o función renal. Se recomienda a los pacientes preparar para cada toma el contenido de una cápsula en un líquido dulce, para mejor apego al tratamiento, por el intenso sabor amargo de esta sal.</a:t>
            </a:r>
          </a:p>
          <a:p>
            <a:endParaRPr lang="es-MX" dirty="0"/>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45</a:t>
            </a:fld>
            <a:endParaRPr lang="es-MX"/>
          </a:p>
        </p:txBody>
      </p:sp>
    </p:spTree>
    <p:extLst>
      <p:ext uri="{BB962C8B-B14F-4D97-AF65-F5344CB8AC3E}">
        <p14:creationId xmlns:p14="http://schemas.microsoft.com/office/powerpoint/2010/main" val="29501564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3.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lstStyle/>
          <a:p>
            <a:r>
              <a:rPr lang="es-MX" dirty="0"/>
              <a:t> Cuando se prepara el oseltamivir en solución, el sobrante puede guardarse para una segunda dosis en horas o días posteriores. </a:t>
            </a:r>
          </a:p>
          <a:p>
            <a:endParaRPr lang="es-MX" dirty="0"/>
          </a:p>
          <a:p>
            <a:r>
              <a:rPr lang="es-ES" dirty="0"/>
              <a:t>a) Verdadero</a:t>
            </a:r>
            <a:endParaRPr lang="es-MX" dirty="0"/>
          </a:p>
          <a:p>
            <a:r>
              <a:rPr lang="es-ES" dirty="0"/>
              <a:t>b) Falso</a:t>
            </a:r>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46</a:t>
            </a:fld>
            <a:endParaRPr lang="es-MX"/>
          </a:p>
        </p:txBody>
      </p:sp>
    </p:spTree>
    <p:extLst>
      <p:ext uri="{BB962C8B-B14F-4D97-AF65-F5344CB8AC3E}">
        <p14:creationId xmlns:p14="http://schemas.microsoft.com/office/powerpoint/2010/main" val="1899451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229EA-66E4-4DDD-80DC-0B2CD4E4CEBB}"/>
              </a:ext>
            </a:extLst>
          </p:cNvPr>
          <p:cNvSpPr>
            <a:spLocks noGrp="1"/>
          </p:cNvSpPr>
          <p:nvPr>
            <p:ph type="title"/>
          </p:nvPr>
        </p:nvSpPr>
        <p:spPr/>
        <p:txBody>
          <a:bodyPr/>
          <a:lstStyle/>
          <a:p>
            <a:r>
              <a:rPr lang="es-MX" dirty="0"/>
              <a:t>Caso Clínico 3. Pregunta 5.</a:t>
            </a:r>
          </a:p>
        </p:txBody>
      </p:sp>
      <p:sp>
        <p:nvSpPr>
          <p:cNvPr id="3" name="Marcador de contenido 2">
            <a:extLst>
              <a:ext uri="{FF2B5EF4-FFF2-40B4-BE49-F238E27FC236}">
                <a16:creationId xmlns:a16="http://schemas.microsoft.com/office/drawing/2014/main" id="{3545C0CA-5BDE-4155-AB32-9954A7ED93B1}"/>
              </a:ext>
            </a:extLst>
          </p:cNvPr>
          <p:cNvSpPr>
            <a:spLocks noGrp="1"/>
          </p:cNvSpPr>
          <p:nvPr>
            <p:ph idx="1"/>
          </p:nvPr>
        </p:nvSpPr>
        <p:spPr/>
        <p:txBody>
          <a:bodyPr/>
          <a:lstStyle/>
          <a:p>
            <a:r>
              <a:rPr lang="es-MX" dirty="0"/>
              <a:t> Cuando se prepara el oseltamivir en solución, el sobrante puede guardarse para una segunda dosis en horas o días posteriores. </a:t>
            </a:r>
          </a:p>
          <a:p>
            <a:endParaRPr lang="es-MX" dirty="0"/>
          </a:p>
          <a:p>
            <a:r>
              <a:rPr lang="es-ES" dirty="0"/>
              <a:t>a) Verdadero</a:t>
            </a:r>
            <a:endParaRPr lang="es-MX" dirty="0"/>
          </a:p>
          <a:p>
            <a:r>
              <a:rPr lang="es-ES" dirty="0"/>
              <a:t>b) </a:t>
            </a:r>
            <a:r>
              <a:rPr lang="es-ES" dirty="0">
                <a:highlight>
                  <a:srgbClr val="FFFF00"/>
                </a:highlight>
              </a:rPr>
              <a:t>Falso</a:t>
            </a:r>
          </a:p>
          <a:p>
            <a:endParaRPr lang="es-ES" dirty="0"/>
          </a:p>
          <a:p>
            <a:r>
              <a:rPr lang="es-ES" dirty="0"/>
              <a:t>El oseltamivir en solución o suspensión no es estable en esta preparación, por lo que no se recomienda su almacenamiento, y debe de prepararse antes de su administración en cada toma.</a:t>
            </a:r>
          </a:p>
        </p:txBody>
      </p:sp>
      <p:sp>
        <p:nvSpPr>
          <p:cNvPr id="4" name="Marcador de número de diapositiva 3">
            <a:extLst>
              <a:ext uri="{FF2B5EF4-FFF2-40B4-BE49-F238E27FC236}">
                <a16:creationId xmlns:a16="http://schemas.microsoft.com/office/drawing/2014/main" id="{1094427C-9831-4815-955A-99A4F91AA6EE}"/>
              </a:ext>
            </a:extLst>
          </p:cNvPr>
          <p:cNvSpPr>
            <a:spLocks noGrp="1"/>
          </p:cNvSpPr>
          <p:nvPr>
            <p:ph type="sldNum" sz="quarter" idx="12"/>
          </p:nvPr>
        </p:nvSpPr>
        <p:spPr/>
        <p:txBody>
          <a:bodyPr/>
          <a:lstStyle/>
          <a:p>
            <a:fld id="{5572533A-489D-4129-8C61-A25C86865DB3}" type="slidenum">
              <a:rPr lang="es-MX" smtClean="0"/>
              <a:t>47</a:t>
            </a:fld>
            <a:endParaRPr lang="es-MX"/>
          </a:p>
        </p:txBody>
      </p:sp>
    </p:spTree>
    <p:extLst>
      <p:ext uri="{BB962C8B-B14F-4D97-AF65-F5344CB8AC3E}">
        <p14:creationId xmlns:p14="http://schemas.microsoft.com/office/powerpoint/2010/main" val="1638330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1.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lstStyle/>
          <a:p>
            <a:r>
              <a:rPr lang="es-ES" dirty="0"/>
              <a:t>Solicita de inmediato prueba en hisopado nasofaríngeo para influenza, ya que se requiere del resultado para decidir sobre el inicio de tratamiento.</a:t>
            </a:r>
          </a:p>
          <a:p>
            <a:endParaRPr lang="es-MX" dirty="0"/>
          </a:p>
          <a:p>
            <a:r>
              <a:rPr lang="es-ES" dirty="0"/>
              <a:t>a) Verdadero</a:t>
            </a:r>
            <a:endParaRPr lang="es-MX" dirty="0"/>
          </a:p>
          <a:p>
            <a:r>
              <a:rPr lang="es-ES" dirty="0"/>
              <a:t>b) Falso</a:t>
            </a:r>
            <a:endParaRPr lang="es-MX" dirty="0"/>
          </a:p>
          <a:p>
            <a:pPr marL="0" indent="0">
              <a:buNone/>
            </a:pPr>
            <a:endParaRPr lang="es-MX" dirty="0"/>
          </a:p>
        </p:txBody>
      </p:sp>
      <p:sp>
        <p:nvSpPr>
          <p:cNvPr id="4" name="Marcador de número de diapositiva 3">
            <a:extLst>
              <a:ext uri="{FF2B5EF4-FFF2-40B4-BE49-F238E27FC236}">
                <a16:creationId xmlns:a16="http://schemas.microsoft.com/office/drawing/2014/main" id="{245D3548-A97A-488A-90D0-0F2970635177}"/>
              </a:ext>
            </a:extLst>
          </p:cNvPr>
          <p:cNvSpPr>
            <a:spLocks noGrp="1"/>
          </p:cNvSpPr>
          <p:nvPr>
            <p:ph type="sldNum" sz="quarter" idx="12"/>
          </p:nvPr>
        </p:nvSpPr>
        <p:spPr/>
        <p:txBody>
          <a:bodyPr/>
          <a:lstStyle/>
          <a:p>
            <a:fld id="{5572533A-489D-4129-8C61-A25C86865DB3}" type="slidenum">
              <a:rPr lang="es-MX" smtClean="0"/>
              <a:t>5</a:t>
            </a:fld>
            <a:endParaRPr lang="es-MX"/>
          </a:p>
        </p:txBody>
      </p:sp>
    </p:spTree>
    <p:extLst>
      <p:ext uri="{BB962C8B-B14F-4D97-AF65-F5344CB8AC3E}">
        <p14:creationId xmlns:p14="http://schemas.microsoft.com/office/powerpoint/2010/main" val="2800218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EEF95C-8F8F-49BE-90F8-90FD6039AAD8}"/>
              </a:ext>
            </a:extLst>
          </p:cNvPr>
          <p:cNvSpPr>
            <a:spLocks noGrp="1"/>
          </p:cNvSpPr>
          <p:nvPr>
            <p:ph type="title"/>
          </p:nvPr>
        </p:nvSpPr>
        <p:spPr/>
        <p:txBody>
          <a:bodyPr/>
          <a:lstStyle/>
          <a:p>
            <a:r>
              <a:rPr lang="es-MX" dirty="0"/>
              <a:t>Caso Clínico 1. Pregunta 1.</a:t>
            </a:r>
          </a:p>
        </p:txBody>
      </p:sp>
      <p:sp>
        <p:nvSpPr>
          <p:cNvPr id="3" name="Marcador de contenido 2">
            <a:extLst>
              <a:ext uri="{FF2B5EF4-FFF2-40B4-BE49-F238E27FC236}">
                <a16:creationId xmlns:a16="http://schemas.microsoft.com/office/drawing/2014/main" id="{B4AC0FE3-0DE8-4981-B45C-673157A71EA7}"/>
              </a:ext>
            </a:extLst>
          </p:cNvPr>
          <p:cNvSpPr>
            <a:spLocks noGrp="1"/>
          </p:cNvSpPr>
          <p:nvPr>
            <p:ph idx="1"/>
          </p:nvPr>
        </p:nvSpPr>
        <p:spPr/>
        <p:txBody>
          <a:bodyPr>
            <a:normAutofit fontScale="92500"/>
          </a:bodyPr>
          <a:lstStyle/>
          <a:p>
            <a:r>
              <a:rPr lang="es-ES" dirty="0"/>
              <a:t>Solicita de inmediato prueba en hisopado nasofaríngeo para influenza, ya que se requiere del resultado para decidir sobre el inicio de tratamiento.</a:t>
            </a:r>
          </a:p>
          <a:p>
            <a:endParaRPr lang="es-MX" dirty="0"/>
          </a:p>
          <a:p>
            <a:r>
              <a:rPr lang="es-ES" dirty="0"/>
              <a:t>a) Verdadero</a:t>
            </a:r>
            <a:endParaRPr lang="es-MX" dirty="0"/>
          </a:p>
          <a:p>
            <a:r>
              <a:rPr lang="es-ES" dirty="0">
                <a:highlight>
                  <a:srgbClr val="FFFF00"/>
                </a:highlight>
              </a:rPr>
              <a:t>b) Falso</a:t>
            </a:r>
            <a:endParaRPr lang="es-MX" dirty="0">
              <a:highlight>
                <a:srgbClr val="FFFF00"/>
              </a:highlight>
            </a:endParaRPr>
          </a:p>
          <a:p>
            <a:pPr marL="0" indent="0">
              <a:buNone/>
            </a:pPr>
            <a:endParaRPr lang="es-MX" dirty="0"/>
          </a:p>
          <a:p>
            <a:pPr marL="0" indent="0">
              <a:buNone/>
            </a:pPr>
            <a:r>
              <a:rPr lang="es-MX" dirty="0"/>
              <a:t>El diagnóstico de ESI es clínico. No todos los pacientes requieren prueba diagnóstica. Si se llegará a tomar un estudio de laboratorio, no se debe de esperar a tener el resultado del estudio para iniciar el tratamiento, la decisión debe basarse en factores de riesgo para complicación.</a:t>
            </a:r>
          </a:p>
        </p:txBody>
      </p:sp>
      <p:sp>
        <p:nvSpPr>
          <p:cNvPr id="4" name="Marcador de número de diapositiva 3">
            <a:extLst>
              <a:ext uri="{FF2B5EF4-FFF2-40B4-BE49-F238E27FC236}">
                <a16:creationId xmlns:a16="http://schemas.microsoft.com/office/drawing/2014/main" id="{AB67AE3C-4926-4C41-92FB-4EC29C5AAC34}"/>
              </a:ext>
            </a:extLst>
          </p:cNvPr>
          <p:cNvSpPr>
            <a:spLocks noGrp="1"/>
          </p:cNvSpPr>
          <p:nvPr>
            <p:ph type="sldNum" sz="quarter" idx="12"/>
          </p:nvPr>
        </p:nvSpPr>
        <p:spPr/>
        <p:txBody>
          <a:bodyPr/>
          <a:lstStyle/>
          <a:p>
            <a:fld id="{5572533A-489D-4129-8C61-A25C86865DB3}" type="slidenum">
              <a:rPr lang="es-MX" smtClean="0"/>
              <a:t>6</a:t>
            </a:fld>
            <a:endParaRPr lang="es-MX"/>
          </a:p>
        </p:txBody>
      </p:sp>
    </p:spTree>
    <p:extLst>
      <p:ext uri="{BB962C8B-B14F-4D97-AF65-F5344CB8AC3E}">
        <p14:creationId xmlns:p14="http://schemas.microsoft.com/office/powerpoint/2010/main" val="895334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1.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lstStyle/>
          <a:p>
            <a:r>
              <a:rPr lang="es-ES" dirty="0"/>
              <a:t>El oseltamivir no puede utilizarse en la mujer embarazada, dado que se ha asociado a malformaciones congénitas.</a:t>
            </a:r>
            <a:endParaRPr lang="es-MX" dirty="0"/>
          </a:p>
          <a:p>
            <a:endParaRPr lang="es-ES" dirty="0"/>
          </a:p>
          <a:p>
            <a:r>
              <a:rPr lang="es-ES" dirty="0"/>
              <a:t>a) Verdadero</a:t>
            </a:r>
            <a:endParaRPr lang="es-MX" dirty="0"/>
          </a:p>
          <a:p>
            <a:r>
              <a:rPr lang="es-ES" dirty="0"/>
              <a:t>b) Falso</a:t>
            </a:r>
            <a:endParaRPr lang="es-MX" dirty="0"/>
          </a:p>
          <a:p>
            <a:endParaRPr lang="es-MX" dirty="0"/>
          </a:p>
        </p:txBody>
      </p:sp>
      <p:sp>
        <p:nvSpPr>
          <p:cNvPr id="4" name="Marcador de número de diapositiva 3">
            <a:extLst>
              <a:ext uri="{FF2B5EF4-FFF2-40B4-BE49-F238E27FC236}">
                <a16:creationId xmlns:a16="http://schemas.microsoft.com/office/drawing/2014/main" id="{0B56B2A6-03D5-49E8-8325-FDD42229AF40}"/>
              </a:ext>
            </a:extLst>
          </p:cNvPr>
          <p:cNvSpPr>
            <a:spLocks noGrp="1"/>
          </p:cNvSpPr>
          <p:nvPr>
            <p:ph type="sldNum" sz="quarter" idx="12"/>
          </p:nvPr>
        </p:nvSpPr>
        <p:spPr/>
        <p:txBody>
          <a:bodyPr/>
          <a:lstStyle/>
          <a:p>
            <a:fld id="{5572533A-489D-4129-8C61-A25C86865DB3}" type="slidenum">
              <a:rPr lang="es-MX" smtClean="0"/>
              <a:t>7</a:t>
            </a:fld>
            <a:endParaRPr lang="es-MX"/>
          </a:p>
        </p:txBody>
      </p:sp>
    </p:spTree>
    <p:extLst>
      <p:ext uri="{BB962C8B-B14F-4D97-AF65-F5344CB8AC3E}">
        <p14:creationId xmlns:p14="http://schemas.microsoft.com/office/powerpoint/2010/main" val="322915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26F86-B814-4D1F-AEC0-3CBDABEB6890}"/>
              </a:ext>
            </a:extLst>
          </p:cNvPr>
          <p:cNvSpPr>
            <a:spLocks noGrp="1"/>
          </p:cNvSpPr>
          <p:nvPr>
            <p:ph type="title"/>
          </p:nvPr>
        </p:nvSpPr>
        <p:spPr/>
        <p:txBody>
          <a:bodyPr/>
          <a:lstStyle/>
          <a:p>
            <a:r>
              <a:rPr lang="es-MX" dirty="0"/>
              <a:t>Caso Clínico 1. Pregunta 2.</a:t>
            </a:r>
          </a:p>
        </p:txBody>
      </p:sp>
      <p:sp>
        <p:nvSpPr>
          <p:cNvPr id="3" name="Marcador de contenido 2">
            <a:extLst>
              <a:ext uri="{FF2B5EF4-FFF2-40B4-BE49-F238E27FC236}">
                <a16:creationId xmlns:a16="http://schemas.microsoft.com/office/drawing/2014/main" id="{016D896B-5C30-41E7-AFDA-351D49EE689E}"/>
              </a:ext>
            </a:extLst>
          </p:cNvPr>
          <p:cNvSpPr>
            <a:spLocks noGrp="1"/>
          </p:cNvSpPr>
          <p:nvPr>
            <p:ph idx="1"/>
          </p:nvPr>
        </p:nvSpPr>
        <p:spPr/>
        <p:txBody>
          <a:bodyPr>
            <a:normAutofit fontScale="92500" lnSpcReduction="10000"/>
          </a:bodyPr>
          <a:lstStyle/>
          <a:p>
            <a:r>
              <a:rPr lang="es-ES" dirty="0"/>
              <a:t>El oseltamivir no puede utilizarse en la mujer embarazada, dado que se ha asociado a malformaciones congénitas.</a:t>
            </a:r>
            <a:endParaRPr lang="es-MX" dirty="0"/>
          </a:p>
          <a:p>
            <a:endParaRPr lang="es-ES" dirty="0"/>
          </a:p>
          <a:p>
            <a:r>
              <a:rPr lang="es-ES" dirty="0"/>
              <a:t>a) Verdadero</a:t>
            </a:r>
            <a:endParaRPr lang="es-MX" dirty="0"/>
          </a:p>
          <a:p>
            <a:r>
              <a:rPr lang="es-ES" dirty="0">
                <a:highlight>
                  <a:srgbClr val="FFFF00"/>
                </a:highlight>
              </a:rPr>
              <a:t>b) Falso</a:t>
            </a:r>
            <a:endParaRPr lang="es-MX" dirty="0">
              <a:highlight>
                <a:srgbClr val="FFFF00"/>
              </a:highlight>
            </a:endParaRPr>
          </a:p>
          <a:p>
            <a:endParaRPr lang="es-MX" dirty="0"/>
          </a:p>
          <a:p>
            <a:pPr marL="0" indent="0">
              <a:buNone/>
            </a:pPr>
            <a:r>
              <a:rPr lang="es-ES" dirty="0"/>
              <a:t>El oseltamivir se aconseja como tratamiento contra la enfermedad influenza ya que forma parte del grupo de antivirales efectivos contra el virus de influenza y aunque puede tener efectos adversos, generalmente es bien tolerado. Actualmente está comprobado que es absolutamente seguro su uso en el embarazo.</a:t>
            </a:r>
            <a:endParaRPr lang="es-MX" dirty="0"/>
          </a:p>
          <a:p>
            <a:endParaRPr lang="es-MX" dirty="0"/>
          </a:p>
        </p:txBody>
      </p:sp>
      <p:sp>
        <p:nvSpPr>
          <p:cNvPr id="4" name="Marcador de número de diapositiva 3">
            <a:extLst>
              <a:ext uri="{FF2B5EF4-FFF2-40B4-BE49-F238E27FC236}">
                <a16:creationId xmlns:a16="http://schemas.microsoft.com/office/drawing/2014/main" id="{20EB6ABC-6F53-46A2-BB08-5E271F988ED9}"/>
              </a:ext>
            </a:extLst>
          </p:cNvPr>
          <p:cNvSpPr>
            <a:spLocks noGrp="1"/>
          </p:cNvSpPr>
          <p:nvPr>
            <p:ph type="sldNum" sz="quarter" idx="12"/>
          </p:nvPr>
        </p:nvSpPr>
        <p:spPr/>
        <p:txBody>
          <a:bodyPr/>
          <a:lstStyle/>
          <a:p>
            <a:fld id="{5572533A-489D-4129-8C61-A25C86865DB3}" type="slidenum">
              <a:rPr lang="es-MX" smtClean="0"/>
              <a:t>8</a:t>
            </a:fld>
            <a:endParaRPr lang="es-MX"/>
          </a:p>
        </p:txBody>
      </p:sp>
    </p:spTree>
    <p:extLst>
      <p:ext uri="{BB962C8B-B14F-4D97-AF65-F5344CB8AC3E}">
        <p14:creationId xmlns:p14="http://schemas.microsoft.com/office/powerpoint/2010/main" val="3147235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8C469E-0407-4A53-8390-E4ED2F7A9553}"/>
              </a:ext>
            </a:extLst>
          </p:cNvPr>
          <p:cNvSpPr>
            <a:spLocks noGrp="1"/>
          </p:cNvSpPr>
          <p:nvPr>
            <p:ph type="title"/>
          </p:nvPr>
        </p:nvSpPr>
        <p:spPr/>
        <p:txBody>
          <a:bodyPr/>
          <a:lstStyle/>
          <a:p>
            <a:r>
              <a:rPr lang="es-MX" dirty="0"/>
              <a:t>Caso Clínico 1. Pregunta 3.</a:t>
            </a:r>
          </a:p>
        </p:txBody>
      </p:sp>
      <p:sp>
        <p:nvSpPr>
          <p:cNvPr id="3" name="Marcador de contenido 2">
            <a:extLst>
              <a:ext uri="{FF2B5EF4-FFF2-40B4-BE49-F238E27FC236}">
                <a16:creationId xmlns:a16="http://schemas.microsoft.com/office/drawing/2014/main" id="{E4A17E3A-82CD-47EB-BE30-09A387FBEC1A}"/>
              </a:ext>
            </a:extLst>
          </p:cNvPr>
          <p:cNvSpPr>
            <a:spLocks noGrp="1"/>
          </p:cNvSpPr>
          <p:nvPr>
            <p:ph idx="1"/>
          </p:nvPr>
        </p:nvSpPr>
        <p:spPr/>
        <p:txBody>
          <a:bodyPr/>
          <a:lstStyle/>
          <a:p>
            <a:r>
              <a:rPr lang="es-MX" dirty="0"/>
              <a:t>El tratamiento de la infección por influenza con oseltamivir tiene una duración, en la mayor parte de los casos de:</a:t>
            </a:r>
          </a:p>
          <a:p>
            <a:endParaRPr lang="es-MX" dirty="0"/>
          </a:p>
          <a:p>
            <a:r>
              <a:rPr lang="es-MX" dirty="0"/>
              <a:t>a) 3 días</a:t>
            </a:r>
          </a:p>
          <a:p>
            <a:r>
              <a:rPr lang="es-MX" dirty="0"/>
              <a:t>b) 5 días</a:t>
            </a:r>
          </a:p>
          <a:p>
            <a:r>
              <a:rPr lang="es-MX" dirty="0"/>
              <a:t>c) 10 días</a:t>
            </a:r>
          </a:p>
          <a:p>
            <a:r>
              <a:rPr lang="es-MX" dirty="0"/>
              <a:t>d) 15 días</a:t>
            </a:r>
          </a:p>
          <a:p>
            <a:endParaRPr lang="es-MX" dirty="0"/>
          </a:p>
        </p:txBody>
      </p:sp>
      <p:sp>
        <p:nvSpPr>
          <p:cNvPr id="4" name="Marcador de número de diapositiva 3">
            <a:extLst>
              <a:ext uri="{FF2B5EF4-FFF2-40B4-BE49-F238E27FC236}">
                <a16:creationId xmlns:a16="http://schemas.microsoft.com/office/drawing/2014/main" id="{BDF42521-A8A2-48AF-93F4-714149CCF761}"/>
              </a:ext>
            </a:extLst>
          </p:cNvPr>
          <p:cNvSpPr>
            <a:spLocks noGrp="1"/>
          </p:cNvSpPr>
          <p:nvPr>
            <p:ph type="sldNum" sz="quarter" idx="12"/>
          </p:nvPr>
        </p:nvSpPr>
        <p:spPr/>
        <p:txBody>
          <a:bodyPr/>
          <a:lstStyle/>
          <a:p>
            <a:fld id="{5572533A-489D-4129-8C61-A25C86865DB3}" type="slidenum">
              <a:rPr lang="es-MX" smtClean="0"/>
              <a:t>9</a:t>
            </a:fld>
            <a:endParaRPr lang="es-MX"/>
          </a:p>
        </p:txBody>
      </p:sp>
    </p:spTree>
    <p:extLst>
      <p:ext uri="{BB962C8B-B14F-4D97-AF65-F5344CB8AC3E}">
        <p14:creationId xmlns:p14="http://schemas.microsoft.com/office/powerpoint/2010/main" val="106505316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2864</Words>
  <Application>Microsoft Office PowerPoint</Application>
  <PresentationFormat>Panorámica</PresentationFormat>
  <Paragraphs>328</Paragraphs>
  <Slides>47</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47</vt:i4>
      </vt:variant>
    </vt:vector>
  </HeadingPairs>
  <TitlesOfParts>
    <vt:vector size="51" baseType="lpstr">
      <vt:lpstr>Arial</vt:lpstr>
      <vt:lpstr>Calibri</vt:lpstr>
      <vt:lpstr>Calibri Light</vt:lpstr>
      <vt:lpstr>Tema de Office</vt:lpstr>
      <vt:lpstr>Casos Clínicos</vt:lpstr>
      <vt:lpstr>Caso Clínico 1.</vt:lpstr>
      <vt:lpstr>Caso Clínico 1</vt:lpstr>
      <vt:lpstr>Caso Clínico 1</vt:lpstr>
      <vt:lpstr>Caso Clínico 1. Pregunta 1.</vt:lpstr>
      <vt:lpstr>Caso Clínico 1. Pregunta 1.</vt:lpstr>
      <vt:lpstr>Caso Clínico 1. Pregunta 2.</vt:lpstr>
      <vt:lpstr>Caso Clínico 1. Pregunta 2.</vt:lpstr>
      <vt:lpstr>Caso Clínico 1. Pregunta 3.</vt:lpstr>
      <vt:lpstr>Caso Clínico 1. Pregunta 3.</vt:lpstr>
      <vt:lpstr>Caso Clínico 1. Pregunta 4.</vt:lpstr>
      <vt:lpstr>Caso Clínico 1. Pregunta 4.</vt:lpstr>
      <vt:lpstr>Caso Clínico 1. Pregunta 5.</vt:lpstr>
      <vt:lpstr>Caso Clínico 1. Pregunta 5.</vt:lpstr>
      <vt:lpstr>Caso Clínico 2.</vt:lpstr>
      <vt:lpstr>Caso Clínico 2.</vt:lpstr>
      <vt:lpstr>Caso Clínico 2. Pregunta 1.</vt:lpstr>
      <vt:lpstr>Caso Clínico 2. Pregunta 1.</vt:lpstr>
      <vt:lpstr>Caso Clínico 2. Pregunta 1.</vt:lpstr>
      <vt:lpstr>Caso Clínico 2. Pregunta 1.</vt:lpstr>
      <vt:lpstr>Caso Clínico 2. Pregunta 1.</vt:lpstr>
      <vt:lpstr>Caso clínico 2. Continuación.</vt:lpstr>
      <vt:lpstr>Caso Clínico 2. Pregunta 2.</vt:lpstr>
      <vt:lpstr>Caso Clínico 2. Pregunta 2.</vt:lpstr>
      <vt:lpstr>Caso Clínico 2. Pregunta 2.</vt:lpstr>
      <vt:lpstr>Caso Clínico 2. Pregunta 3. </vt:lpstr>
      <vt:lpstr>Caso Clínico 2. Pregunta 3. </vt:lpstr>
      <vt:lpstr>Caso Clínico 2. Pregunta 3. </vt:lpstr>
      <vt:lpstr>Caso clínico 2. Pregunta 4.</vt:lpstr>
      <vt:lpstr>Caso clínico 2. Pregunta 4.</vt:lpstr>
      <vt:lpstr>Caso clínico 2. Pregunta 4.</vt:lpstr>
      <vt:lpstr>Caso Clínico 2. Pregunta 5.</vt:lpstr>
      <vt:lpstr>Caso Clínico 2. Pregunta 5.</vt:lpstr>
      <vt:lpstr>Caso Clínico 2. Pregunta 5.</vt:lpstr>
      <vt:lpstr>Caso Clínico 3.</vt:lpstr>
      <vt:lpstr>Caso Clínico 3</vt:lpstr>
      <vt:lpstr>Caso Clínico 3</vt:lpstr>
      <vt:lpstr>Caso Clínico 3. Pregunta 1.</vt:lpstr>
      <vt:lpstr>Caso Clínico 3. Pregunta 1.</vt:lpstr>
      <vt:lpstr>Caso Clínico 3. Pregunta 2.</vt:lpstr>
      <vt:lpstr>Caso Clínico 3. Pregunta 2.</vt:lpstr>
      <vt:lpstr>Caso Clínico 3. Pregunta 3.</vt:lpstr>
      <vt:lpstr>Caso Clínico 3. Pregunta 3.</vt:lpstr>
      <vt:lpstr>Caso Clínico 3. Pregunta 4.</vt:lpstr>
      <vt:lpstr>Caso Clínico 3. Pregunta 4.</vt:lpstr>
      <vt:lpstr>Caso Clínico 3. Pregunta 5.</vt:lpstr>
      <vt:lpstr>Caso Clínico 3. Pregunta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Casos Clínicos</dc:title>
  <dc:creator>Arturo Galindo Fraga</dc:creator>
  <cp:lastModifiedBy>Arturo Galindo Fraga</cp:lastModifiedBy>
  <cp:revision>1</cp:revision>
  <dcterms:created xsi:type="dcterms:W3CDTF">2018-10-24T10:13:28Z</dcterms:created>
  <dcterms:modified xsi:type="dcterms:W3CDTF">2018-10-24T10:14:00Z</dcterms:modified>
</cp:coreProperties>
</file>